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4"/>
    <p:sldMasterId id="2147483856" r:id="rId5"/>
    <p:sldMasterId id="2147483911" r:id="rId6"/>
    <p:sldMasterId id="2147483945" r:id="rId7"/>
  </p:sldMasterIdLst>
  <p:notesMasterIdLst>
    <p:notesMasterId r:id="rId38"/>
  </p:notesMasterIdLst>
  <p:sldIdLst>
    <p:sldId id="259" r:id="rId8"/>
    <p:sldId id="2147481681" r:id="rId9"/>
    <p:sldId id="2147481616" r:id="rId10"/>
    <p:sldId id="2147481673" r:id="rId11"/>
    <p:sldId id="2147481675" r:id="rId12"/>
    <p:sldId id="2147481676" r:id="rId13"/>
    <p:sldId id="2147481682" r:id="rId14"/>
    <p:sldId id="2147481683" r:id="rId15"/>
    <p:sldId id="2147481677" r:id="rId16"/>
    <p:sldId id="2147481695" r:id="rId17"/>
    <p:sldId id="2147481697" r:id="rId18"/>
    <p:sldId id="2147481699" r:id="rId19"/>
    <p:sldId id="2147481698" r:id="rId20"/>
    <p:sldId id="2147481701" r:id="rId21"/>
    <p:sldId id="2147481696" r:id="rId22"/>
    <p:sldId id="2147481678" r:id="rId23"/>
    <p:sldId id="2147481679" r:id="rId24"/>
    <p:sldId id="2147481684" r:id="rId25"/>
    <p:sldId id="2147481685" r:id="rId26"/>
    <p:sldId id="2147481686" r:id="rId27"/>
    <p:sldId id="2147481687" r:id="rId28"/>
    <p:sldId id="2147481688" r:id="rId29"/>
    <p:sldId id="2147481689" r:id="rId30"/>
    <p:sldId id="2147481691" r:id="rId31"/>
    <p:sldId id="2147481692" r:id="rId32"/>
    <p:sldId id="2147481693" r:id="rId33"/>
    <p:sldId id="2147481680" r:id="rId34"/>
    <p:sldId id="2147481694" r:id="rId35"/>
    <p:sldId id="2147481700" r:id="rId36"/>
    <p:sldId id="214748167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4BC294D-EC0D-4792-ADE4-0AD3E0668C2D}">
          <p14:sldIdLst>
            <p14:sldId id="259"/>
            <p14:sldId id="2147481681"/>
            <p14:sldId id="2147481616"/>
            <p14:sldId id="2147481673"/>
            <p14:sldId id="2147481675"/>
            <p14:sldId id="2147481676"/>
            <p14:sldId id="2147481682"/>
            <p14:sldId id="2147481683"/>
            <p14:sldId id="2147481677"/>
            <p14:sldId id="2147481695"/>
            <p14:sldId id="2147481697"/>
            <p14:sldId id="2147481699"/>
            <p14:sldId id="2147481698"/>
            <p14:sldId id="2147481701"/>
            <p14:sldId id="2147481696"/>
            <p14:sldId id="2147481678"/>
            <p14:sldId id="2147481679"/>
            <p14:sldId id="2147481684"/>
            <p14:sldId id="2147481685"/>
            <p14:sldId id="2147481686"/>
            <p14:sldId id="2147481687"/>
            <p14:sldId id="2147481688"/>
            <p14:sldId id="2147481689"/>
            <p14:sldId id="2147481691"/>
            <p14:sldId id="2147481692"/>
            <p14:sldId id="2147481693"/>
            <p14:sldId id="2147481680"/>
            <p14:sldId id="2147481694"/>
            <p14:sldId id="2147481700"/>
            <p14:sldId id="2147481674"/>
          </p14:sldIdLst>
        </p14:section>
        <p14:section name="Market Opportunity" id="{50D76D8A-5692-4FDC-B003-CA89866F381A}">
          <p14:sldIdLst/>
        </p14:section>
        <p14:section name="IoT expansion/evolution optional" id="{5227DFA7-4B46-4F65-BB7E-45A0F250B8DF}">
          <p14:sldIdLst/>
        </p14:section>
        <p14:section name="Azure IoT Operations 100" id="{5986873F-3B41-4CDF-941B-46FA338B8B4F}">
          <p14:sldIdLst/>
        </p14:section>
        <p14:section name="CTA/resources" id="{802DC27D-4966-44AE-A0A4-A7CD3502FBEF}">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BCC03A-1E30-DAE9-4C20-A6B200E8B679}" name="Kam VedBrat" initials="KV" userId="S::kamv@windows.microsoft.com::c262c88a-055d-4fad-9b7c-036f00e6d256" providerId="AD"/>
  <p188:author id="{B5D9D73A-7678-406F-943F-A9A0AD1EBCDE}" name="Cody DeHaas" initials="CD" userId="S::codyd@silverfoxprod.com::c4fe4504-9514-46fc-a974-647f8cb46048" providerId="AD"/>
  <p188:author id="{ADABBA3F-4F4E-C2BA-DD1C-EF42F36B8C97}" name="Megha Tiwari" initials="MT" userId="S::meghat@microsoft.com::37c0ac6d-1578-4a27-b7f1-bc687db20ab8" providerId="AD"/>
  <p188:author id="{BB7E7659-BFF6-594D-7509-EE38129E1E32}" name="Skip Chilcott (PRIME 8 LLC)" initials="SC(8L" userId="S::v-schilcott@microsoft.com::1d3fc208-693c-462d-b3fc-d02ecb83e279" providerId="AD"/>
  <p188:author id="{A5D46A5A-7650-39C1-CA66-3638F3A3EBD8}" name="Lior Kamrat" initials="LK" userId="S::likamrat@microsoft.com::51e61f55-8b80-4e86-b936-84c85cd9db4c" providerId="AD"/>
  <p188:author id="{56971D62-7C4D-EBC8-A563-DF1B7B9A03B0}" name="Avneet Singh" initials="AS" userId="S::avneets@microsoft.com::fe9865a2-faeb-49fc-9526-a7c185a2b3de" providerId="AD"/>
  <p188:author id="{E4135464-72D7-975D-F0CD-F31D404F59CE}" name="John Chien" initials="" userId="S::jochien@microsoft.com::28715236-51ca-4f69-b2c6-f77a141f2564" providerId="AD"/>
  <p188:author id="{5C710666-F84F-4434-78A2-72FC720B6557}" name="Ricardo Mendes" initials="RM" userId="S::ricardom@microsoft.com::80da461c-5ebd-4cac-9ca2-09e4d81a2ee7" providerId="AD"/>
  <p188:author id="{AFDE1F71-A612-48E3-6577-9A4150B469C8}" name="Martin Tuip" initials="MT" userId="S::matuip@microsoft.com::b9740938-4ad0-4813-acaa-ae0bbcb96438" providerId="AD"/>
  <p188:author id="{79F0CAA9-0925-04D1-A7A2-13CCFA392179}" name="Gregory Greenidge" initials="GG" userId="S::gregoryg@silverfoxprod.com::dd595919-b634-40e6-b67c-7edab9ac13b3" providerId="AD"/>
  <p188:author id="{342E93AB-DCFD-79F7-C3B6-C9D6FCE686E6}" name="Lindsey Miller" initials="LM" userId="S::limiller@microsoft.com::423db18b-de20-4ceb-9a62-627d50e88871" providerId="AD"/>
  <p188:author id="{5C5E6CD4-4DDB-C020-2549-BCB6C41A622E}" name="Stacy Crook" initials="SC" userId="S::stacycrook@microsoft.com::877e2ece-04b0-404c-9ddb-6b87053275b6" providerId="AD"/>
  <p188:author id="{A3A847DE-A9E8-9EB4-ADE4-40F71F28082C}" name="John Chien" initials="JC" userId="John Chien" providerId="None"/>
  <p188:author id="{BE16C8F5-9131-B0FD-8F9E-664D8B6134F3}" name="Brittany Hart" initials="BH" userId="S::brittanyh@silverfoxprod.com::0b940bb1-f19f-4ede-b667-81bd2230cbc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BC0F"/>
    <a:srgbClr val="FE9047"/>
    <a:srgbClr val="F37732"/>
    <a:srgbClr val="52B310"/>
    <a:srgbClr val="9D72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B6AA6-CCBB-45AD-8E9D-BCD1D7CF892C}" v="6" dt="2023-11-02T15:23:52.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6" autoAdjust="0"/>
    <p:restoredTop sz="96242" autoAdjust="0"/>
  </p:normalViewPr>
  <p:slideViewPr>
    <p:cSldViewPr snapToGrid="0">
      <p:cViewPr varScale="1">
        <p:scale>
          <a:sx n="98" d="100"/>
          <a:sy n="98" d="100"/>
        </p:scale>
        <p:origin x="72" y="216"/>
      </p:cViewPr>
      <p:guideLst/>
    </p:cSldViewPr>
  </p:slideViewPr>
  <p:outlineViewPr>
    <p:cViewPr>
      <p:scale>
        <a:sx n="33" d="100"/>
        <a:sy n="33" d="100"/>
      </p:scale>
      <p:origin x="0" y="-5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177A0-A9C3-4374-8A2C-29B681E3C90A}"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18D8F-7210-44DF-9AAD-97CF93FF7244}" type="slidenum">
              <a:rPr lang="en-US" smtClean="0"/>
              <a:t>‹#›</a:t>
            </a:fld>
            <a:endParaRPr lang="en-US"/>
          </a:p>
        </p:txBody>
      </p:sp>
    </p:spTree>
    <p:extLst>
      <p:ext uri="{BB962C8B-B14F-4D97-AF65-F5344CB8AC3E}">
        <p14:creationId xmlns:p14="http://schemas.microsoft.com/office/powerpoint/2010/main" val="4014290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r>
              <a:rPr lang="en-US" dirty="0"/>
              <a:t> </a:t>
            </a:r>
          </a:p>
          <a:p>
            <a:r>
              <a:rPr lang="en-US" dirty="0"/>
              <a:t>Speaker Introduction (role)</a:t>
            </a:r>
          </a:p>
          <a:p>
            <a:r>
              <a:rPr lang="en-US" dirty="0"/>
              <a:t>Context setting: Today, we are here to learn more about our latest offering Azure IoT Operations, now in Public Preview. Azure IoT Operations expands our in-market Azure IoT portfolio with a modular set of Arc-enabled services that help organizations onboard assets, capture insights, and take actions to scale the transformation of their physical operations.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589FEC-4AD4-429B-AB23-FC1372C732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667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10</a:t>
            </a:fld>
            <a:endParaRPr lang="en-US"/>
          </a:p>
        </p:txBody>
      </p:sp>
    </p:spTree>
    <p:extLst>
      <p:ext uri="{BB962C8B-B14F-4D97-AF65-F5344CB8AC3E}">
        <p14:creationId xmlns:p14="http://schemas.microsoft.com/office/powerpoint/2010/main" val="3343872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11</a:t>
            </a:fld>
            <a:endParaRPr lang="en-US"/>
          </a:p>
        </p:txBody>
      </p:sp>
    </p:spTree>
    <p:extLst>
      <p:ext uri="{BB962C8B-B14F-4D97-AF65-F5344CB8AC3E}">
        <p14:creationId xmlns:p14="http://schemas.microsoft.com/office/powerpoint/2010/main" val="1148149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12</a:t>
            </a:fld>
            <a:endParaRPr lang="en-US"/>
          </a:p>
        </p:txBody>
      </p:sp>
    </p:spTree>
    <p:extLst>
      <p:ext uri="{BB962C8B-B14F-4D97-AF65-F5344CB8AC3E}">
        <p14:creationId xmlns:p14="http://schemas.microsoft.com/office/powerpoint/2010/main" val="1244853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13</a:t>
            </a:fld>
            <a:endParaRPr lang="en-US"/>
          </a:p>
        </p:txBody>
      </p:sp>
    </p:spTree>
    <p:extLst>
      <p:ext uri="{BB962C8B-B14F-4D97-AF65-F5344CB8AC3E}">
        <p14:creationId xmlns:p14="http://schemas.microsoft.com/office/powerpoint/2010/main" val="4292178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14</a:t>
            </a:fld>
            <a:endParaRPr lang="en-US"/>
          </a:p>
        </p:txBody>
      </p:sp>
    </p:spTree>
    <p:extLst>
      <p:ext uri="{BB962C8B-B14F-4D97-AF65-F5344CB8AC3E}">
        <p14:creationId xmlns:p14="http://schemas.microsoft.com/office/powerpoint/2010/main" val="25662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15</a:t>
            </a:fld>
            <a:endParaRPr lang="en-US"/>
          </a:p>
        </p:txBody>
      </p:sp>
    </p:spTree>
    <p:extLst>
      <p:ext uri="{BB962C8B-B14F-4D97-AF65-F5344CB8AC3E}">
        <p14:creationId xmlns:p14="http://schemas.microsoft.com/office/powerpoint/2010/main" val="236304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16</a:t>
            </a:fld>
            <a:endParaRPr lang="en-US"/>
          </a:p>
        </p:txBody>
      </p:sp>
    </p:spTree>
    <p:extLst>
      <p:ext uri="{BB962C8B-B14F-4D97-AF65-F5344CB8AC3E}">
        <p14:creationId xmlns:p14="http://schemas.microsoft.com/office/powerpoint/2010/main" val="3344135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17</a:t>
            </a:fld>
            <a:endParaRPr lang="en-US"/>
          </a:p>
        </p:txBody>
      </p:sp>
    </p:spTree>
    <p:extLst>
      <p:ext uri="{BB962C8B-B14F-4D97-AF65-F5344CB8AC3E}">
        <p14:creationId xmlns:p14="http://schemas.microsoft.com/office/powerpoint/2010/main" val="2742288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18</a:t>
            </a:fld>
            <a:endParaRPr lang="en-US"/>
          </a:p>
        </p:txBody>
      </p:sp>
    </p:spTree>
    <p:extLst>
      <p:ext uri="{BB962C8B-B14F-4D97-AF65-F5344CB8AC3E}">
        <p14:creationId xmlns:p14="http://schemas.microsoft.com/office/powerpoint/2010/main" val="2553579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19</a:t>
            </a:fld>
            <a:endParaRPr lang="en-US"/>
          </a:p>
        </p:txBody>
      </p:sp>
    </p:spTree>
    <p:extLst>
      <p:ext uri="{BB962C8B-B14F-4D97-AF65-F5344CB8AC3E}">
        <p14:creationId xmlns:p14="http://schemas.microsoft.com/office/powerpoint/2010/main" val="19697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p>
          <a:p>
            <a:r>
              <a:rPr lang="en-US" sz="1200" spc="0" dirty="0">
                <a:solidFill>
                  <a:schemeClr val="accent1"/>
                </a:solidFill>
              </a:rPr>
              <a:t>Azure IoT Operations is in Public Preview right now, we’d love for you to get started with it today. Checkout the link on the slide as a next step in your exploration. </a:t>
            </a:r>
            <a:endParaRPr lang="en-US" dirty="0"/>
          </a:p>
        </p:txBody>
      </p:sp>
      <p:sp>
        <p:nvSpPr>
          <p:cNvPr id="4" name="Slide Number Placeholder 3"/>
          <p:cNvSpPr>
            <a:spLocks noGrp="1"/>
          </p:cNvSpPr>
          <p:nvPr>
            <p:ph type="sldNum" sz="quarter" idx="5"/>
          </p:nvPr>
        </p:nvSpPr>
        <p:spPr/>
        <p:txBody>
          <a:bodyPr/>
          <a:lstStyle/>
          <a:p>
            <a:fld id="{32318D8F-7210-44DF-9AAD-97CF93FF7244}" type="slidenum">
              <a:rPr lang="en-US" smtClean="0"/>
              <a:t>2</a:t>
            </a:fld>
            <a:endParaRPr lang="en-US"/>
          </a:p>
        </p:txBody>
      </p:sp>
    </p:spTree>
    <p:extLst>
      <p:ext uri="{BB962C8B-B14F-4D97-AF65-F5344CB8AC3E}">
        <p14:creationId xmlns:p14="http://schemas.microsoft.com/office/powerpoint/2010/main" val="1205477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20</a:t>
            </a:fld>
            <a:endParaRPr lang="en-US"/>
          </a:p>
        </p:txBody>
      </p:sp>
    </p:spTree>
    <p:extLst>
      <p:ext uri="{BB962C8B-B14F-4D97-AF65-F5344CB8AC3E}">
        <p14:creationId xmlns:p14="http://schemas.microsoft.com/office/powerpoint/2010/main" val="105752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21</a:t>
            </a:fld>
            <a:endParaRPr lang="en-US"/>
          </a:p>
        </p:txBody>
      </p:sp>
    </p:spTree>
    <p:extLst>
      <p:ext uri="{BB962C8B-B14F-4D97-AF65-F5344CB8AC3E}">
        <p14:creationId xmlns:p14="http://schemas.microsoft.com/office/powerpoint/2010/main" val="3400232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22</a:t>
            </a:fld>
            <a:endParaRPr lang="en-US"/>
          </a:p>
        </p:txBody>
      </p:sp>
    </p:spTree>
    <p:extLst>
      <p:ext uri="{BB962C8B-B14F-4D97-AF65-F5344CB8AC3E}">
        <p14:creationId xmlns:p14="http://schemas.microsoft.com/office/powerpoint/2010/main" val="744035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23</a:t>
            </a:fld>
            <a:endParaRPr lang="en-US"/>
          </a:p>
        </p:txBody>
      </p:sp>
    </p:spTree>
    <p:extLst>
      <p:ext uri="{BB962C8B-B14F-4D97-AF65-F5344CB8AC3E}">
        <p14:creationId xmlns:p14="http://schemas.microsoft.com/office/powerpoint/2010/main" val="79489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24</a:t>
            </a:fld>
            <a:endParaRPr lang="en-US"/>
          </a:p>
        </p:txBody>
      </p:sp>
    </p:spTree>
    <p:extLst>
      <p:ext uri="{BB962C8B-B14F-4D97-AF65-F5344CB8AC3E}">
        <p14:creationId xmlns:p14="http://schemas.microsoft.com/office/powerpoint/2010/main" val="1032412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25</a:t>
            </a:fld>
            <a:endParaRPr lang="en-US"/>
          </a:p>
        </p:txBody>
      </p:sp>
    </p:spTree>
    <p:extLst>
      <p:ext uri="{BB962C8B-B14F-4D97-AF65-F5344CB8AC3E}">
        <p14:creationId xmlns:p14="http://schemas.microsoft.com/office/powerpoint/2010/main" val="3568565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26</a:t>
            </a:fld>
            <a:endParaRPr lang="en-US"/>
          </a:p>
        </p:txBody>
      </p:sp>
    </p:spTree>
    <p:extLst>
      <p:ext uri="{BB962C8B-B14F-4D97-AF65-F5344CB8AC3E}">
        <p14:creationId xmlns:p14="http://schemas.microsoft.com/office/powerpoint/2010/main" val="2286918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27</a:t>
            </a:fld>
            <a:endParaRPr lang="en-US"/>
          </a:p>
        </p:txBody>
      </p:sp>
    </p:spTree>
    <p:extLst>
      <p:ext uri="{BB962C8B-B14F-4D97-AF65-F5344CB8AC3E}">
        <p14:creationId xmlns:p14="http://schemas.microsoft.com/office/powerpoint/2010/main" val="2505290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28</a:t>
            </a:fld>
            <a:endParaRPr lang="en-US"/>
          </a:p>
        </p:txBody>
      </p:sp>
    </p:spTree>
    <p:extLst>
      <p:ext uri="{BB962C8B-B14F-4D97-AF65-F5344CB8AC3E}">
        <p14:creationId xmlns:p14="http://schemas.microsoft.com/office/powerpoint/2010/main" val="2520074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29</a:t>
            </a:fld>
            <a:endParaRPr lang="en-US"/>
          </a:p>
        </p:txBody>
      </p:sp>
    </p:spTree>
    <p:extLst>
      <p:ext uri="{BB962C8B-B14F-4D97-AF65-F5344CB8AC3E}">
        <p14:creationId xmlns:p14="http://schemas.microsoft.com/office/powerpoint/2010/main" val="2178793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the Outline/agenda as needed</a:t>
            </a:r>
          </a:p>
        </p:txBody>
      </p:sp>
      <p:sp>
        <p:nvSpPr>
          <p:cNvPr id="4" name="Slide Number Placeholder 3"/>
          <p:cNvSpPr>
            <a:spLocks noGrp="1"/>
          </p:cNvSpPr>
          <p:nvPr>
            <p:ph type="sldNum" sz="quarter" idx="5"/>
          </p:nvPr>
        </p:nvSpPr>
        <p:spPr/>
        <p:txBody>
          <a:bodyPr/>
          <a:lstStyle/>
          <a:p>
            <a:fld id="{32318D8F-7210-44DF-9AAD-97CF93FF7244}" type="slidenum">
              <a:rPr lang="en-US" smtClean="0"/>
              <a:t>3</a:t>
            </a:fld>
            <a:endParaRPr lang="en-US"/>
          </a:p>
        </p:txBody>
      </p:sp>
    </p:spTree>
    <p:extLst>
      <p:ext uri="{BB962C8B-B14F-4D97-AF65-F5344CB8AC3E}">
        <p14:creationId xmlns:p14="http://schemas.microsoft.com/office/powerpoint/2010/main" val="3864065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p>
          <a:p>
            <a:r>
              <a:rPr lang="en-US" dirty="0"/>
              <a:t>Finally, we have several resources to learn more about Azure IoT Operations and Azure for Manufacturing that are listed here on this slide. </a:t>
            </a:r>
          </a:p>
        </p:txBody>
      </p:sp>
      <p:sp>
        <p:nvSpPr>
          <p:cNvPr id="4" name="Slide Number Placeholder 3"/>
          <p:cNvSpPr>
            <a:spLocks noGrp="1"/>
          </p:cNvSpPr>
          <p:nvPr>
            <p:ph type="sldNum" sz="quarter" idx="5"/>
          </p:nvPr>
        </p:nvSpPr>
        <p:spPr/>
        <p:txBody>
          <a:bodyPr/>
          <a:lstStyle/>
          <a:p>
            <a:fld id="{32318D8F-7210-44DF-9AAD-97CF93FF7244}" type="slidenum">
              <a:rPr lang="en-US" smtClean="0"/>
              <a:t>30</a:t>
            </a:fld>
            <a:endParaRPr lang="en-US"/>
          </a:p>
        </p:txBody>
      </p:sp>
    </p:spTree>
    <p:extLst>
      <p:ext uri="{BB962C8B-B14F-4D97-AF65-F5344CB8AC3E}">
        <p14:creationId xmlns:p14="http://schemas.microsoft.com/office/powerpoint/2010/main" val="126409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4</a:t>
            </a:fld>
            <a:endParaRPr lang="en-US"/>
          </a:p>
        </p:txBody>
      </p:sp>
    </p:spTree>
    <p:extLst>
      <p:ext uri="{BB962C8B-B14F-4D97-AF65-F5344CB8AC3E}">
        <p14:creationId xmlns:p14="http://schemas.microsoft.com/office/powerpoint/2010/main" val="337658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5</a:t>
            </a:fld>
            <a:endParaRPr lang="en-US"/>
          </a:p>
        </p:txBody>
      </p:sp>
    </p:spTree>
    <p:extLst>
      <p:ext uri="{BB962C8B-B14F-4D97-AF65-F5344CB8AC3E}">
        <p14:creationId xmlns:p14="http://schemas.microsoft.com/office/powerpoint/2010/main" val="406031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6</a:t>
            </a:fld>
            <a:endParaRPr lang="en-US"/>
          </a:p>
        </p:txBody>
      </p:sp>
    </p:spTree>
    <p:extLst>
      <p:ext uri="{BB962C8B-B14F-4D97-AF65-F5344CB8AC3E}">
        <p14:creationId xmlns:p14="http://schemas.microsoft.com/office/powerpoint/2010/main" val="3994377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7</a:t>
            </a:fld>
            <a:endParaRPr lang="en-US"/>
          </a:p>
        </p:txBody>
      </p:sp>
    </p:spTree>
    <p:extLst>
      <p:ext uri="{BB962C8B-B14F-4D97-AF65-F5344CB8AC3E}">
        <p14:creationId xmlns:p14="http://schemas.microsoft.com/office/powerpoint/2010/main" val="331040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8</a:t>
            </a:fld>
            <a:endParaRPr lang="en-US"/>
          </a:p>
        </p:txBody>
      </p:sp>
    </p:spTree>
    <p:extLst>
      <p:ext uri="{BB962C8B-B14F-4D97-AF65-F5344CB8AC3E}">
        <p14:creationId xmlns:p14="http://schemas.microsoft.com/office/powerpoint/2010/main" val="582370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9</a:t>
            </a:fld>
            <a:endParaRPr lang="en-US"/>
          </a:p>
        </p:txBody>
      </p:sp>
    </p:spTree>
    <p:extLst>
      <p:ext uri="{BB962C8B-B14F-4D97-AF65-F5344CB8AC3E}">
        <p14:creationId xmlns:p14="http://schemas.microsoft.com/office/powerpoint/2010/main" val="834440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4" Type="http://schemas.openxmlformats.org/officeDocument/2006/relationships/image" Target="../media/image40.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51.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87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5785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8397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6152976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16103585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0119431"/>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w/ MS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8918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8616" y="4847661"/>
            <a:ext cx="9594548" cy="553998"/>
          </a:xfrm>
        </p:spPr>
        <p:txBody>
          <a:bodyPr/>
          <a:lstStyle>
            <a:lvl1pPr>
              <a:defRPr sz="1800">
                <a:solidFill>
                  <a:schemeClr val="bg1"/>
                </a:solidFill>
              </a:defRPr>
            </a:lvl1pPr>
            <a:lvl2pPr>
              <a:defRPr sz="1800">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68616" y="3308838"/>
            <a:ext cx="9592087" cy="1514261"/>
          </a:xfrm>
          <a:noFill/>
        </p:spPr>
        <p:txBody>
          <a:bodyPr lIns="0" tIns="0" rIns="0" bIns="182880" anchor="b" anchorCtr="0"/>
          <a:lstStyle>
            <a:lvl1pPr>
              <a:defRPr sz="4800"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8615" y="473796"/>
            <a:ext cx="1335673" cy="190278"/>
          </a:xfrm>
          <a:prstGeom prst="rect">
            <a:avLst/>
          </a:prstGeom>
        </p:spPr>
      </p:pic>
    </p:spTree>
    <p:extLst>
      <p:ext uri="{BB962C8B-B14F-4D97-AF65-F5344CB8AC3E}">
        <p14:creationId xmlns:p14="http://schemas.microsoft.com/office/powerpoint/2010/main" val="1897029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8A63-25E8-4B3E-8FDB-3DC2066AC8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9B3F58-6D77-43C6-893D-3400E33BCE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102FC0-AC3F-4505-8E1A-CC4787A6BC37}"/>
              </a:ext>
            </a:extLst>
          </p:cNvPr>
          <p:cNvSpPr>
            <a:spLocks noGrp="1"/>
          </p:cNvSpPr>
          <p:nvPr>
            <p:ph type="dt" sz="half" idx="10"/>
          </p:nvPr>
        </p:nvSpPr>
        <p:spPr/>
        <p:txBody>
          <a:bodyPr/>
          <a:lstStyle/>
          <a:p>
            <a:fld id="{9BAB26AB-B0B2-4F3E-B5E4-DBA8502114DB}" type="datetimeFigureOut">
              <a:rPr lang="en-US" smtClean="0"/>
              <a:t>6/18/2024</a:t>
            </a:fld>
            <a:endParaRPr lang="en-US"/>
          </a:p>
        </p:txBody>
      </p:sp>
      <p:sp>
        <p:nvSpPr>
          <p:cNvPr id="5" name="Footer Placeholder 4">
            <a:extLst>
              <a:ext uri="{FF2B5EF4-FFF2-40B4-BE49-F238E27FC236}">
                <a16:creationId xmlns:a16="http://schemas.microsoft.com/office/drawing/2014/main" id="{3B2DDE64-B83E-4AA4-8EA2-4E2B5AA3F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DC117-1805-4A39-91B1-4B8AA1F3AEFF}"/>
              </a:ext>
            </a:extLst>
          </p:cNvPr>
          <p:cNvSpPr>
            <a:spLocks noGrp="1"/>
          </p:cNvSpPr>
          <p:nvPr>
            <p:ph type="sldNum" sz="quarter" idx="12"/>
          </p:nvPr>
        </p:nvSpPr>
        <p:spPr/>
        <p:txBody>
          <a:bodyPr/>
          <a:lstStyle/>
          <a:p>
            <a:fld id="{0B74E564-9229-4D06-B659-7FE0543352D4}" type="slidenum">
              <a:rPr lang="en-US" smtClean="0"/>
              <a:t>‹#›</a:t>
            </a:fld>
            <a:endParaRPr lang="en-US"/>
          </a:p>
        </p:txBody>
      </p:sp>
    </p:spTree>
    <p:extLst>
      <p:ext uri="{BB962C8B-B14F-4D97-AF65-F5344CB8AC3E}">
        <p14:creationId xmlns:p14="http://schemas.microsoft.com/office/powerpoint/2010/main" val="3335332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1148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819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205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81738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8544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72956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980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23805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549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454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4160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7500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94719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8237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789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3212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6938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78089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782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91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4" name="Picture 3" descr="A logo with white text&#10;&#10;Description automatically generated">
            <a:extLst>
              <a:ext uri="{FF2B5EF4-FFF2-40B4-BE49-F238E27FC236}">
                <a16:creationId xmlns:a16="http://schemas.microsoft.com/office/drawing/2014/main" id="{689FDFE0-970B-69C9-E0D1-11EB27D1A8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674" y="197768"/>
            <a:ext cx="2312727" cy="1221588"/>
          </a:xfrm>
          <a:prstGeom prst="rect">
            <a:avLst/>
          </a:prstGeom>
        </p:spPr>
      </p:pic>
    </p:spTree>
    <p:extLst>
      <p:ext uri="{BB962C8B-B14F-4D97-AF65-F5344CB8AC3E}">
        <p14:creationId xmlns:p14="http://schemas.microsoft.com/office/powerpoint/2010/main" val="255091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124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2385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32277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2746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98699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5550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2180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4551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611975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841355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09612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92299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099807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3958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51398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5926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1254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94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67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584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032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332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3639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894297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9958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 Titl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8BE07C-465A-2981-2C77-52EF68B66C18}"/>
              </a:ext>
            </a:extLst>
          </p:cNvPr>
          <p:cNvSpPr/>
          <p:nvPr userDrawn="1"/>
        </p:nvSpPr>
        <p:spPr bwMode="auto">
          <a:xfrm>
            <a:off x="-1" y="5124450"/>
            <a:ext cx="3649471" cy="173355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010025" y="588962"/>
            <a:ext cx="7596757" cy="430887"/>
          </a:xfrm>
        </p:spPr>
        <p:txBody>
          <a:bodyPr anchor="t" anchorCtr="0"/>
          <a:lstStyle>
            <a:lvl1pPr algn="l">
              <a:defRPr sz="28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619822" y="5537994"/>
            <a:ext cx="2409825" cy="906462"/>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0"/>
            <a:ext cx="3649471" cy="5124450"/>
          </a:xfrm>
          <a:blipFill dpi="0" rotWithShape="1">
            <a:blip r:embed="rId2"/>
            <a:srcRect/>
            <a:stretch>
              <a:fillRect l="-33000" r="-32000"/>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40B0351C-2DE9-5A78-0892-F6C9D1C1A980}"/>
              </a:ext>
            </a:extLst>
          </p:cNvPr>
          <p:cNvSpPr>
            <a:spLocks noGrp="1"/>
          </p:cNvSpPr>
          <p:nvPr>
            <p:ph type="body" sz="quarter" idx="17"/>
          </p:nvPr>
        </p:nvSpPr>
        <p:spPr>
          <a:xfrm>
            <a:off x="4009967" y="1503475"/>
            <a:ext cx="7591483" cy="4765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9" name="Straight Connector 8">
            <a:extLst>
              <a:ext uri="{FF2B5EF4-FFF2-40B4-BE49-F238E27FC236}">
                <a16:creationId xmlns:a16="http://schemas.microsoft.com/office/drawing/2014/main" id="{5808D6D4-4F0F-9FFC-3F96-091DEABC97A4}"/>
              </a:ext>
            </a:extLst>
          </p:cNvPr>
          <p:cNvCxnSpPr>
            <a:cxnSpLocks/>
          </p:cNvCxnSpPr>
          <p:nvPr userDrawn="1"/>
        </p:nvCxnSpPr>
        <p:spPr>
          <a:xfrm>
            <a:off x="3657601" y="0"/>
            <a:ext cx="0" cy="6858000"/>
          </a:xfrm>
          <a:prstGeom prst="line">
            <a:avLst/>
          </a:prstGeom>
          <a:solidFill>
            <a:schemeClr val="bg1"/>
          </a:solidFill>
          <a:ln w="19050" cap="flat">
            <a:gradFill flip="none" rotWithShape="1">
              <a:gsLst>
                <a:gs pos="5000">
                  <a:srgbClr val="0078D4"/>
                </a:gs>
                <a:gs pos="95000">
                  <a:srgbClr val="50E6FF"/>
                </a:gs>
              </a:gsLst>
              <a:lin ang="2700000" scaled="0"/>
              <a:tileRect/>
            </a:gradFill>
            <a:prstDash val="solid"/>
            <a:miter/>
          </a:ln>
        </p:spPr>
      </p:cxnSp>
    </p:spTree>
    <p:extLst>
      <p:ext uri="{BB962C8B-B14F-4D97-AF65-F5344CB8AC3E}">
        <p14:creationId xmlns:p14="http://schemas.microsoft.com/office/powerpoint/2010/main" val="2726796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36" userDrawn="1">
          <p15:clr>
            <a:srgbClr val="5ACBF0"/>
          </p15:clr>
        </p15:guide>
        <p15:guide id="12" pos="2876">
          <p15:clr>
            <a:srgbClr val="5ACBF0"/>
          </p15:clr>
        </p15:guide>
        <p15:guide id="13" pos="4807">
          <p15:clr>
            <a:srgbClr val="5ACBF0"/>
          </p15:clr>
        </p15:guide>
        <p15:guide id="14" pos="6768" userDrawn="1">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verview, Header + Bullet x2, Diagram">
    <p:spTree>
      <p:nvGrpSpPr>
        <p:cNvPr id="1" name=""/>
        <p:cNvGrpSpPr/>
        <p:nvPr/>
      </p:nvGrpSpPr>
      <p:grpSpPr>
        <a:xfrm>
          <a:off x="0" y="0"/>
          <a:ext cx="0" cy="0"/>
          <a:chOff x="0" y="0"/>
          <a:chExt cx="0" cy="0"/>
        </a:xfrm>
      </p:grpSpPr>
      <p:sp>
        <p:nvSpPr>
          <p:cNvPr id="3" name="Rectangle: Rounded Corners 161">
            <a:extLst>
              <a:ext uri="{FF2B5EF4-FFF2-40B4-BE49-F238E27FC236}">
                <a16:creationId xmlns:a16="http://schemas.microsoft.com/office/drawing/2014/main" id="{D1D9DB9D-F297-64AC-B500-BB35C626AFA9}"/>
              </a:ext>
              <a:ext uri="{C183D7F6-B498-43B3-948B-1728B52AA6E4}">
                <adec:decorative xmlns:adec="http://schemas.microsoft.com/office/drawing/2017/decorative" val="1"/>
              </a:ext>
            </a:extLst>
          </p:cNvPr>
          <p:cNvSpPr/>
          <p:nvPr userDrawn="1"/>
        </p:nvSpPr>
        <p:spPr bwMode="auto">
          <a:xfrm>
            <a:off x="293687" y="292100"/>
            <a:ext cx="5183187" cy="6565900"/>
          </a:xfrm>
          <a:prstGeom prst="round2SameRect">
            <a:avLst>
              <a:gd name="adj1" fmla="val 2884"/>
              <a:gd name="adj2" fmla="val 0"/>
            </a:avLst>
          </a:prstGeom>
          <a:solidFill>
            <a:srgbClr val="262626"/>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algn="ctr" defTabSz="932519" fontAlgn="base">
              <a:lnSpc>
                <a:spcPct val="90000"/>
              </a:lnSpc>
              <a:spcBef>
                <a:spcPct val="0"/>
              </a:spcBef>
              <a:spcAft>
                <a:spcPct val="0"/>
              </a:spcAft>
              <a:buFont typeface="Arial" panose="020B0604020202020204" pitchFamily="34" charset="0"/>
              <a:buChar char="•"/>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2" name="Title 1">
            <a:extLst>
              <a:ext uri="{FF2B5EF4-FFF2-40B4-BE49-F238E27FC236}">
                <a16:creationId xmlns:a16="http://schemas.microsoft.com/office/drawing/2014/main" id="{947874E0-7AC4-0627-847A-6DC46F4C2262}"/>
              </a:ext>
            </a:extLst>
          </p:cNvPr>
          <p:cNvSpPr>
            <a:spLocks noGrp="1"/>
          </p:cNvSpPr>
          <p:nvPr>
            <p:ph type="title"/>
          </p:nvPr>
        </p:nvSpPr>
        <p:spPr>
          <a:xfrm>
            <a:off x="588263" y="457200"/>
            <a:ext cx="3744912" cy="553998"/>
          </a:xfrm>
        </p:spPr>
        <p:txBody>
          <a:bodyPr/>
          <a:lstStyle/>
          <a:p>
            <a:r>
              <a:rPr lang="en-US"/>
              <a:t>Click to edit Master title style</a:t>
            </a:r>
            <a:endParaRPr lang="en-GB"/>
          </a:p>
        </p:txBody>
      </p:sp>
      <p:sp>
        <p:nvSpPr>
          <p:cNvPr id="5" name="Text Placeholder 4">
            <a:extLst>
              <a:ext uri="{FF2B5EF4-FFF2-40B4-BE49-F238E27FC236}">
                <a16:creationId xmlns:a16="http://schemas.microsoft.com/office/drawing/2014/main" id="{79897FE7-96D1-4382-1656-81A0431E4FE5}"/>
              </a:ext>
            </a:extLst>
          </p:cNvPr>
          <p:cNvSpPr>
            <a:spLocks noGrp="1"/>
          </p:cNvSpPr>
          <p:nvPr>
            <p:ph type="body" sz="quarter" idx="10" hasCustomPrompt="1"/>
          </p:nvPr>
        </p:nvSpPr>
        <p:spPr>
          <a:xfrm>
            <a:off x="588963" y="3341596"/>
            <a:ext cx="3744912" cy="307777"/>
          </a:xfrm>
        </p:spPr>
        <p:txBody>
          <a:bodyPr/>
          <a:lstStyle>
            <a:lvl1pPr marL="0" indent="0">
              <a:buNone/>
              <a:defRPr sz="2000">
                <a:solidFill>
                  <a:schemeClr val="accent1"/>
                </a:solidFill>
                <a:latin typeface="+mj-lt"/>
              </a:defRPr>
            </a:lvl1pPr>
          </a:lstStyle>
          <a:p>
            <a:pPr lvl="0"/>
            <a:r>
              <a:rPr lang="en-US"/>
              <a:t>Click to add header</a:t>
            </a:r>
            <a:endParaRPr lang="en-GB"/>
          </a:p>
        </p:txBody>
      </p:sp>
      <p:sp>
        <p:nvSpPr>
          <p:cNvPr id="7" name="Text Placeholder 4">
            <a:extLst>
              <a:ext uri="{FF2B5EF4-FFF2-40B4-BE49-F238E27FC236}">
                <a16:creationId xmlns:a16="http://schemas.microsoft.com/office/drawing/2014/main" id="{C4E7AD0D-BEDB-B12F-1803-87EBD2F941A6}"/>
              </a:ext>
            </a:extLst>
          </p:cNvPr>
          <p:cNvSpPr>
            <a:spLocks noGrp="1"/>
          </p:cNvSpPr>
          <p:nvPr>
            <p:ph type="body" sz="quarter" idx="11" hasCustomPrompt="1"/>
          </p:nvPr>
        </p:nvSpPr>
        <p:spPr>
          <a:xfrm>
            <a:off x="588963" y="3690450"/>
            <a:ext cx="3744912" cy="837152"/>
          </a:xfrm>
        </p:spPr>
        <p:txBody>
          <a:bodyPr/>
          <a:lstStyle>
            <a:lvl1pPr marL="285750" indent="-285750">
              <a:buFont typeface="Arial" panose="020B0604020202020204" pitchFamily="34" charset="0"/>
              <a:buChar char="•"/>
              <a:defRPr sz="1600">
                <a:solidFill>
                  <a:schemeClr val="tx1"/>
                </a:solidFill>
                <a:latin typeface="+mn-lt"/>
              </a:defRPr>
            </a:lvl1pPr>
          </a:lstStyle>
          <a:p>
            <a:pPr lvl="0"/>
            <a:r>
              <a:rPr lang="en-US"/>
              <a:t>Click to add 2–3 bullet points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add 2–3 bullet points</a:t>
            </a:r>
            <a:endParaRPr lang="en-GB"/>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add 2–3 bullet points</a:t>
            </a:r>
          </a:p>
        </p:txBody>
      </p:sp>
      <p:sp>
        <p:nvSpPr>
          <p:cNvPr id="10" name="Text Placeholder 4">
            <a:extLst>
              <a:ext uri="{FF2B5EF4-FFF2-40B4-BE49-F238E27FC236}">
                <a16:creationId xmlns:a16="http://schemas.microsoft.com/office/drawing/2014/main" id="{709083DE-5950-0866-5C39-F86BD612D1A5}"/>
              </a:ext>
            </a:extLst>
          </p:cNvPr>
          <p:cNvSpPr>
            <a:spLocks noGrp="1"/>
          </p:cNvSpPr>
          <p:nvPr>
            <p:ph type="body" sz="quarter" idx="14" hasCustomPrompt="1"/>
          </p:nvPr>
        </p:nvSpPr>
        <p:spPr>
          <a:xfrm>
            <a:off x="588963" y="5082516"/>
            <a:ext cx="3744912" cy="307777"/>
          </a:xfrm>
        </p:spPr>
        <p:txBody>
          <a:bodyPr/>
          <a:lstStyle>
            <a:lvl1pPr marL="0" indent="0">
              <a:buNone/>
              <a:defRPr sz="2000">
                <a:solidFill>
                  <a:schemeClr val="accent1"/>
                </a:solidFill>
                <a:latin typeface="+mj-lt"/>
              </a:defRPr>
            </a:lvl1pPr>
          </a:lstStyle>
          <a:p>
            <a:pPr lvl="0"/>
            <a:r>
              <a:rPr lang="en-US"/>
              <a:t>Click to add header</a:t>
            </a:r>
            <a:endParaRPr lang="en-GB"/>
          </a:p>
        </p:txBody>
      </p:sp>
      <p:sp>
        <p:nvSpPr>
          <p:cNvPr id="11" name="Text Placeholder 4">
            <a:extLst>
              <a:ext uri="{FF2B5EF4-FFF2-40B4-BE49-F238E27FC236}">
                <a16:creationId xmlns:a16="http://schemas.microsoft.com/office/drawing/2014/main" id="{42072515-9D6E-0481-D565-BA98DE2D1146}"/>
              </a:ext>
            </a:extLst>
          </p:cNvPr>
          <p:cNvSpPr>
            <a:spLocks noGrp="1"/>
          </p:cNvSpPr>
          <p:nvPr>
            <p:ph type="body" sz="quarter" idx="15" hasCustomPrompt="1"/>
          </p:nvPr>
        </p:nvSpPr>
        <p:spPr>
          <a:xfrm>
            <a:off x="588963" y="5431370"/>
            <a:ext cx="3744912" cy="837152"/>
          </a:xfrm>
        </p:spPr>
        <p:txBody>
          <a:bodyPr/>
          <a:lstStyle>
            <a:lvl1pPr marL="285750" indent="-285750">
              <a:buFont typeface="Arial" panose="020B0604020202020204" pitchFamily="34" charset="0"/>
              <a:buChar char="•"/>
              <a:defRPr sz="1600">
                <a:solidFill>
                  <a:schemeClr val="tx1"/>
                </a:solidFill>
                <a:latin typeface="+mn-lt"/>
              </a:defRPr>
            </a:lvl1pPr>
          </a:lstStyle>
          <a:p>
            <a:pPr lvl="0"/>
            <a:r>
              <a:rPr lang="en-US"/>
              <a:t>Click to add 2–3 bullet points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add 2–3 bullet points</a:t>
            </a:r>
            <a:endParaRPr lang="en-GB"/>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add 2–3 bullet points</a:t>
            </a:r>
          </a:p>
        </p:txBody>
      </p:sp>
      <p:sp>
        <p:nvSpPr>
          <p:cNvPr id="12" name="Text Placeholder 4">
            <a:extLst>
              <a:ext uri="{FF2B5EF4-FFF2-40B4-BE49-F238E27FC236}">
                <a16:creationId xmlns:a16="http://schemas.microsoft.com/office/drawing/2014/main" id="{B5D9D324-ADCB-05E1-10A8-B7C5A7265978}"/>
              </a:ext>
            </a:extLst>
          </p:cNvPr>
          <p:cNvSpPr>
            <a:spLocks noGrp="1"/>
          </p:cNvSpPr>
          <p:nvPr>
            <p:ph type="body" sz="quarter" idx="16" hasCustomPrompt="1"/>
          </p:nvPr>
        </p:nvSpPr>
        <p:spPr>
          <a:xfrm>
            <a:off x="588963" y="1742359"/>
            <a:ext cx="3744912" cy="492443"/>
          </a:xfrm>
        </p:spPr>
        <p:txBody>
          <a:bodyPr/>
          <a:lstStyle>
            <a:lvl1pPr marL="0" indent="0">
              <a:buFont typeface="Arial" panose="020B0604020202020204" pitchFamily="34" charset="0"/>
              <a:buNone/>
              <a:defRPr sz="1600" b="0">
                <a:solidFill>
                  <a:schemeClr val="accent1"/>
                </a:solidFill>
                <a:latin typeface="+mj-lt"/>
              </a:defRPr>
            </a:lvl1pPr>
          </a:lstStyle>
          <a:p>
            <a:pPr lvl="0"/>
            <a:r>
              <a:rPr lang="en-US"/>
              <a:t>Click to add a 2–3 sentence overview of the topic.</a:t>
            </a:r>
          </a:p>
        </p:txBody>
      </p:sp>
    </p:spTree>
    <p:extLst>
      <p:ext uri="{BB962C8B-B14F-4D97-AF65-F5344CB8AC3E}">
        <p14:creationId xmlns:p14="http://schemas.microsoft.com/office/powerpoint/2010/main" val="135646594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58170423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debar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223F1E-E6C8-6DC5-34FB-F450CD3A65EF}"/>
              </a:ext>
            </a:extLst>
          </p:cNvPr>
          <p:cNvSpPr/>
          <p:nvPr userDrawn="1"/>
        </p:nvSpPr>
        <p:spPr bwMode="auto">
          <a:xfrm>
            <a:off x="0" y="0"/>
            <a:ext cx="4930336" cy="6858000"/>
          </a:xfrm>
          <a:prstGeom prst="rect">
            <a:avLst/>
          </a:prstGeom>
          <a:gradFill>
            <a:gsLst>
              <a:gs pos="0">
                <a:schemeClr val="accent3">
                  <a:lumMod val="50000"/>
                </a:schemeClr>
              </a:gs>
              <a:gs pos="50000">
                <a:schemeClr val="accent3">
                  <a:lumMod val="75000"/>
                </a:schemeClr>
              </a:gs>
              <a:gs pos="100000">
                <a:schemeClr val="accent3"/>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47545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522" y="448276"/>
            <a:ext cx="11294953" cy="403137"/>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6" name="Content Placeholder 5">
            <a:extLst>
              <a:ext uri="{FF2B5EF4-FFF2-40B4-BE49-F238E27FC236}">
                <a16:creationId xmlns:a16="http://schemas.microsoft.com/office/drawing/2014/main" id="{A1941827-1821-658C-FDCE-800511F5F53C}"/>
              </a:ext>
            </a:extLst>
          </p:cNvPr>
          <p:cNvSpPr>
            <a:spLocks noGrp="1"/>
          </p:cNvSpPr>
          <p:nvPr>
            <p:ph sz="quarter" idx="10"/>
          </p:nvPr>
        </p:nvSpPr>
        <p:spPr>
          <a:xfrm>
            <a:off x="448522" y="1568655"/>
            <a:ext cx="11294953" cy="975652"/>
          </a:xfrm>
        </p:spPr>
        <p:txBody>
          <a:bodyPr wrap="square" tIns="0" rIns="0" bIns="0">
            <a:spAutoFit/>
          </a:bodyPr>
          <a:lstStyle>
            <a:lvl1pPr>
              <a:defRPr sz="1800" b="0">
                <a:solidFill>
                  <a:schemeClr val="tx1"/>
                </a:solidFill>
                <a:latin typeface="+mn-lt"/>
              </a:defRPr>
            </a:lvl1pPr>
            <a:lvl2pPr>
              <a:defRPr sz="1600" b="0">
                <a:solidFill>
                  <a:schemeClr val="tx1"/>
                </a:solidFill>
                <a:latin typeface="+mn-lt"/>
              </a:defRPr>
            </a:lvl2pPr>
            <a:lvl3pPr>
              <a:defRPr sz="1100" b="0">
                <a:solidFill>
                  <a:schemeClr val="tx1"/>
                </a:solidFill>
                <a:latin typeface="+mn-lt"/>
              </a:defRPr>
            </a:lvl3pPr>
            <a:lvl4pPr>
              <a:defRPr sz="1100" b="0">
                <a:solidFill>
                  <a:schemeClr val="tx1"/>
                </a:solidFill>
                <a:latin typeface="+mn-lt"/>
              </a:defRPr>
            </a:lvl4pPr>
            <a:lvl5pPr>
              <a:defRPr sz="8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E079EA2C-8E83-ED26-406E-9660A47C2AAB}"/>
              </a:ext>
            </a:extLst>
          </p:cNvPr>
          <p:cNvSpPr>
            <a:spLocks/>
          </p:cNvSpPr>
          <p:nvPr userDrawn="1"/>
        </p:nvSpPr>
        <p:spPr bwMode="auto">
          <a:xfrm>
            <a:off x="448213" y="1075550"/>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85444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223F1E-E6C8-6DC5-34FB-F450CD3A65EF}"/>
              </a:ext>
            </a:extLst>
          </p:cNvPr>
          <p:cNvSpPr/>
          <p:nvPr userDrawn="1"/>
        </p:nvSpPr>
        <p:spPr bwMode="auto">
          <a:xfrm>
            <a:off x="0" y="0"/>
            <a:ext cx="4930336" cy="6858000"/>
          </a:xfrm>
          <a:prstGeom prst="rect">
            <a:avLst/>
          </a:prstGeom>
          <a:gradFill>
            <a:gsLst>
              <a:gs pos="50000">
                <a:schemeClr val="accent3">
                  <a:lumMod val="75000"/>
                </a:schemeClr>
              </a:gs>
              <a:gs pos="0">
                <a:schemeClr val="accent3">
                  <a:lumMod val="50000"/>
                </a:schemeClr>
              </a:gs>
              <a:gs pos="100000">
                <a:schemeClr val="accent3"/>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48522" y="448276"/>
            <a:ext cx="4033602" cy="403137"/>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10" name="Rectangle 9">
            <a:extLst>
              <a:ext uri="{FF2B5EF4-FFF2-40B4-BE49-F238E27FC236}">
                <a16:creationId xmlns:a16="http://schemas.microsoft.com/office/drawing/2014/main" id="{2B7D7975-95C0-15CC-A3E0-F32ECEA7E2E4}"/>
              </a:ext>
            </a:extLst>
          </p:cNvPr>
          <p:cNvSpPr>
            <a:spLocks/>
          </p:cNvSpPr>
          <p:nvPr userDrawn="1"/>
        </p:nvSpPr>
        <p:spPr bwMode="auto">
          <a:xfrm>
            <a:off x="448213" y="1075550"/>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9902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ub-section Divider">
    <p:spTree>
      <p:nvGrpSpPr>
        <p:cNvPr id="1" name=""/>
        <p:cNvGrpSpPr/>
        <p:nvPr/>
      </p:nvGrpSpPr>
      <p:grpSpPr>
        <a:xfrm>
          <a:off x="0" y="0"/>
          <a:ext cx="0" cy="0"/>
          <a:chOff x="0" y="0"/>
          <a:chExt cx="0" cy="0"/>
        </a:xfrm>
      </p:grpSpPr>
      <p:pic>
        <p:nvPicPr>
          <p:cNvPr id="5" name="Picture 4" descr="A picture containing black, nature&#10;&#10;Description automatically generated">
            <a:extLst>
              <a:ext uri="{FF2B5EF4-FFF2-40B4-BE49-F238E27FC236}">
                <a16:creationId xmlns:a16="http://schemas.microsoft.com/office/drawing/2014/main" id="{E4D3C995-3B0E-83C7-2DD9-A7677BA24A96}"/>
              </a:ext>
            </a:extLst>
          </p:cNvPr>
          <p:cNvPicPr>
            <a:picLocks noChangeAspect="1"/>
          </p:cNvPicPr>
          <p:nvPr userDrawn="1"/>
        </p:nvPicPr>
        <p:blipFill rotWithShape="1">
          <a:blip r:embed="rId2" cstate="print">
            <a:duotone>
              <a:prstClr val="black"/>
              <a:schemeClr val="accent1">
                <a:tint val="45000"/>
                <a:satMod val="400000"/>
              </a:schemeClr>
            </a:duotone>
            <a:alphaModFix amt="50000"/>
            <a:extLst>
              <a:ext uri="{28A0092B-C50C-407E-A947-70E740481C1C}">
                <a14:useLocalDpi xmlns:a14="http://schemas.microsoft.com/office/drawing/2010/main" val="0"/>
              </a:ext>
            </a:extLst>
          </a:blip>
          <a:srcRect b="10012"/>
          <a:stretch/>
        </p:blipFill>
        <p:spPr>
          <a:xfrm>
            <a:off x="0" y="0"/>
            <a:ext cx="12192000" cy="6858001"/>
          </a:xfrm>
          <a:prstGeom prst="rect">
            <a:avLst/>
          </a:prstGeom>
        </p:spPr>
      </p:pic>
      <p:sp>
        <p:nvSpPr>
          <p:cNvPr id="2" name="Title 1">
            <a:extLst>
              <a:ext uri="{FF2B5EF4-FFF2-40B4-BE49-F238E27FC236}">
                <a16:creationId xmlns:a16="http://schemas.microsoft.com/office/drawing/2014/main" id="{3C4291E1-B6F6-EFAF-7C32-4420F10F5032}"/>
              </a:ext>
            </a:extLst>
          </p:cNvPr>
          <p:cNvSpPr>
            <a:spLocks noGrp="1"/>
          </p:cNvSpPr>
          <p:nvPr>
            <p:ph type="title" hasCustomPrompt="1"/>
          </p:nvPr>
        </p:nvSpPr>
        <p:spPr>
          <a:xfrm>
            <a:off x="448523" y="2905869"/>
            <a:ext cx="11294953" cy="498598"/>
          </a:xfrm>
        </p:spPr>
        <p:txBody>
          <a:bodyPr tIns="0" rIns="0" bIns="0" anchor="b">
            <a:spAutoFit/>
          </a:bodyPr>
          <a:lstStyle>
            <a:lvl1pPr>
              <a:defRPr sz="3600">
                <a:solidFill>
                  <a:schemeClr val="tx1"/>
                </a:solidFill>
              </a:defRPr>
            </a:lvl1pPr>
          </a:lstStyle>
          <a:p>
            <a:r>
              <a:rPr lang="en-US"/>
              <a:t>Sub-section divider</a:t>
            </a:r>
          </a:p>
        </p:txBody>
      </p:sp>
      <p:sp>
        <p:nvSpPr>
          <p:cNvPr id="6" name="Rectangle 5">
            <a:extLst>
              <a:ext uri="{FF2B5EF4-FFF2-40B4-BE49-F238E27FC236}">
                <a16:creationId xmlns:a16="http://schemas.microsoft.com/office/drawing/2014/main" id="{03E5B460-48D4-ACD5-DF50-938CE6F20308}"/>
              </a:ext>
            </a:extLst>
          </p:cNvPr>
          <p:cNvSpPr>
            <a:spLocks/>
          </p:cNvSpPr>
          <p:nvPr userDrawn="1"/>
        </p:nvSpPr>
        <p:spPr bwMode="auto">
          <a:xfrm>
            <a:off x="448213" y="3852743"/>
            <a:ext cx="2689274" cy="89655"/>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60969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37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212" y="448276"/>
            <a:ext cx="11295576" cy="804718"/>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br>
              <a:rPr lang="en-US"/>
            </a:br>
            <a:r>
              <a:rPr lang="en-US"/>
              <a:t>2 Lines</a:t>
            </a:r>
          </a:p>
        </p:txBody>
      </p:sp>
      <p:sp>
        <p:nvSpPr>
          <p:cNvPr id="8" name="Rectangle 7">
            <a:extLst>
              <a:ext uri="{FF2B5EF4-FFF2-40B4-BE49-F238E27FC236}">
                <a16:creationId xmlns:a16="http://schemas.microsoft.com/office/drawing/2014/main" id="{21C71E06-8FA5-EADB-A560-15788137E08A}"/>
              </a:ext>
            </a:extLst>
          </p:cNvPr>
          <p:cNvSpPr>
            <a:spLocks/>
          </p:cNvSpPr>
          <p:nvPr userDrawn="1"/>
        </p:nvSpPr>
        <p:spPr bwMode="auto">
          <a:xfrm>
            <a:off x="448213" y="1477132"/>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15796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523" y="274656"/>
            <a:ext cx="11294953" cy="403137"/>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0D4F92F4-A8F9-5B58-6CF2-1E90410BDD61}"/>
              </a:ext>
            </a:extLst>
          </p:cNvPr>
          <p:cNvSpPr>
            <a:spLocks/>
          </p:cNvSpPr>
          <p:nvPr userDrawn="1"/>
        </p:nvSpPr>
        <p:spPr bwMode="auto">
          <a:xfrm>
            <a:off x="448213" y="809333"/>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92862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ideba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223F1E-E6C8-6DC5-34FB-F450CD3A65EF}"/>
              </a:ext>
            </a:extLst>
          </p:cNvPr>
          <p:cNvSpPr/>
          <p:nvPr userDrawn="1"/>
        </p:nvSpPr>
        <p:spPr bwMode="auto">
          <a:xfrm>
            <a:off x="0" y="0"/>
            <a:ext cx="4930336" cy="6858000"/>
          </a:xfrm>
          <a:prstGeom prst="rect">
            <a:avLst/>
          </a:prstGeom>
          <a:gradFill>
            <a:gsLst>
              <a:gs pos="0">
                <a:schemeClr val="accent3">
                  <a:lumMod val="50000"/>
                </a:schemeClr>
              </a:gs>
              <a:gs pos="50000">
                <a:schemeClr val="accent3">
                  <a:lumMod val="75000"/>
                </a:schemeClr>
              </a:gs>
              <a:gs pos="100000">
                <a:schemeClr val="accent3"/>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48522" y="448276"/>
            <a:ext cx="4033602" cy="804718"/>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br>
              <a:rPr lang="en-US"/>
            </a:br>
            <a:r>
              <a:rPr lang="en-US"/>
              <a:t>2 Lines</a:t>
            </a:r>
          </a:p>
        </p:txBody>
      </p:sp>
      <p:sp>
        <p:nvSpPr>
          <p:cNvPr id="6" name="Rectangle 5">
            <a:extLst>
              <a:ext uri="{FF2B5EF4-FFF2-40B4-BE49-F238E27FC236}">
                <a16:creationId xmlns:a16="http://schemas.microsoft.com/office/drawing/2014/main" id="{5699B494-8682-4CB9-6481-41E222662AA2}"/>
              </a:ext>
            </a:extLst>
          </p:cNvPr>
          <p:cNvSpPr>
            <a:spLocks/>
          </p:cNvSpPr>
          <p:nvPr userDrawn="1"/>
        </p:nvSpPr>
        <p:spPr bwMode="auto">
          <a:xfrm>
            <a:off x="448213" y="1477132"/>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54988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917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6/18/2024</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1674774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792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2195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3572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2" name="Picture 1" descr="A picture containing person, man, car, standing&#10;&#10;Description automatically generated">
            <a:extLst>
              <a:ext uri="{FF2B5EF4-FFF2-40B4-BE49-F238E27FC236}">
                <a16:creationId xmlns:a16="http://schemas.microsoft.com/office/drawing/2014/main" id="{A1087938-7ED4-4383-0ADE-05BA7653A2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499" t="16736" r="11237"/>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CC31652-D7EA-3E00-C2C8-696893E78AD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3889612" y="2187906"/>
            <a:ext cx="8302388" cy="4670093"/>
          </a:xfrm>
          <a:prstGeom prst="rect">
            <a:avLst/>
          </a:prstGeom>
        </p:spPr>
      </p:pic>
      <p:sp>
        <p:nvSpPr>
          <p:cNvPr id="3" name="Rectangle 2">
            <a:extLst>
              <a:ext uri="{FF2B5EF4-FFF2-40B4-BE49-F238E27FC236}">
                <a16:creationId xmlns:a16="http://schemas.microsoft.com/office/drawing/2014/main" id="{04297062-B932-1301-30E4-C3049D644FA3}"/>
              </a:ext>
            </a:extLst>
          </p:cNvPr>
          <p:cNvSpPr/>
          <p:nvPr userDrawn="1"/>
        </p:nvSpPr>
        <p:spPr bwMode="auto">
          <a:xfrm>
            <a:off x="0" y="0"/>
            <a:ext cx="11313994" cy="6858000"/>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5F736968-9B30-CD84-3F86-16016AED61D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51"/>
          <a:stretch/>
        </p:blipFill>
        <p:spPr>
          <a:xfrm>
            <a:off x="0" y="2187906"/>
            <a:ext cx="3889612" cy="4670093"/>
          </a:xfrm>
          <a:prstGeom prst="rect">
            <a:avLst/>
          </a:prstGeom>
        </p:spPr>
      </p:pic>
    </p:spTree>
    <p:extLst>
      <p:ext uri="{BB962C8B-B14F-4D97-AF65-F5344CB8AC3E}">
        <p14:creationId xmlns:p14="http://schemas.microsoft.com/office/powerpoint/2010/main" val="341005358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352256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13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65255627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5938923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5097165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2224922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75284389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51612989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7305968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0615230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956288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7586904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012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076797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554519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958075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631434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16630018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41310326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12533136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11065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22391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831229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253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121720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79602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485017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103440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159754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6142634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34700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788684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3A24-1D05-DDA0-4667-98A101C2D9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D6F7CA-A9D8-7A3B-4FE4-4C7FB389D6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26FA51-7840-5342-D49E-8D06C6723C9F}"/>
              </a:ext>
            </a:extLst>
          </p:cNvPr>
          <p:cNvSpPr>
            <a:spLocks noGrp="1"/>
          </p:cNvSpPr>
          <p:nvPr>
            <p:ph type="dt" sz="half" idx="10"/>
          </p:nvPr>
        </p:nvSpPr>
        <p:spPr/>
        <p:txBody>
          <a:bodyPr/>
          <a:lstStyle/>
          <a:p>
            <a:fld id="{3F3A4F68-A30A-4681-A2BF-33CF4A85CF8D}" type="datetimeFigureOut">
              <a:rPr lang="en-US" smtClean="0"/>
              <a:t>6/18/2024</a:t>
            </a:fld>
            <a:endParaRPr lang="en-US"/>
          </a:p>
        </p:txBody>
      </p:sp>
      <p:sp>
        <p:nvSpPr>
          <p:cNvPr id="5" name="Footer Placeholder 4">
            <a:extLst>
              <a:ext uri="{FF2B5EF4-FFF2-40B4-BE49-F238E27FC236}">
                <a16:creationId xmlns:a16="http://schemas.microsoft.com/office/drawing/2014/main" id="{E7C20B2E-0951-2EA3-9C5E-2FF4504C5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C0437-BC3C-A8B8-2053-CDD948B4E353}"/>
              </a:ext>
            </a:extLst>
          </p:cNvPr>
          <p:cNvSpPr>
            <a:spLocks noGrp="1"/>
          </p:cNvSpPr>
          <p:nvPr>
            <p:ph type="sldNum" sz="quarter" idx="12"/>
          </p:nvPr>
        </p:nvSpPr>
        <p:spPr/>
        <p:txBody>
          <a:bodyPr/>
          <a:lstStyle/>
          <a:p>
            <a:fld id="{4CFE753C-A5BF-4A36-BDD8-33B950B5F66D}" type="slidenum">
              <a:rPr lang="en-US" smtClean="0"/>
              <a:t>‹#›</a:t>
            </a:fld>
            <a:endParaRPr lang="en-US"/>
          </a:p>
        </p:txBody>
      </p:sp>
    </p:spTree>
    <p:extLst>
      <p:ext uri="{BB962C8B-B14F-4D97-AF65-F5344CB8AC3E}">
        <p14:creationId xmlns:p14="http://schemas.microsoft.com/office/powerpoint/2010/main" val="19351571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594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22.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2.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theme" Target="../theme/theme3.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image" Target="../media/image22.png"/><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image" Target="../media/image1.emf"/><Relationship Id="rId5" Type="http://schemas.openxmlformats.org/officeDocument/2006/relationships/slideLayout" Target="../slideLayouts/slideLayout103.xml"/><Relationship Id="rId10" Type="http://schemas.openxmlformats.org/officeDocument/2006/relationships/theme" Target="../theme/theme4.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85511331"/>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 id="2147483840" r:id="rId39"/>
    <p:sldLayoutId id="2147483841" r:id="rId40"/>
    <p:sldLayoutId id="2147483842" r:id="rId41"/>
    <p:sldLayoutId id="2147483843" r:id="rId42"/>
    <p:sldLayoutId id="2147483844" r:id="rId43"/>
    <p:sldLayoutId id="2147483845" r:id="rId44"/>
    <p:sldLayoutId id="2147483846" r:id="rId45"/>
    <p:sldLayoutId id="2147483847" r:id="rId46"/>
    <p:sldLayoutId id="2147483848" r:id="rId47"/>
    <p:sldLayoutId id="2147483849" r:id="rId48"/>
    <p:sldLayoutId id="2147483850" r:id="rId49"/>
    <p:sldLayoutId id="2147483851" r:id="rId50"/>
    <p:sldLayoutId id="2147483852" r:id="rId51"/>
    <p:sldLayoutId id="2147483853" r:id="rId52"/>
    <p:sldLayoutId id="2147483854" r:id="rId53"/>
    <p:sldLayoutId id="2147483855" r:id="rId54"/>
    <p:sldLayoutId id="2147483867"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067847824"/>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05683911"/>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44"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4005757"/>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ngw-w64.org/" TargetMode="External"/><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hyperlink" Target="https://github.com/msys2/msys2-installer/releases/download/2024-05-07/msys2-x86_64-20240507.exe" TargetMode="External"/><Relationship Id="rId4" Type="http://schemas.openxmlformats.org/officeDocument/2006/relationships/hyperlink" Target="https://www.msys2.or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github.com/flecoqui/HelloWorld" TargetMode="External"/><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C_(programming_language)"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hyperlink" Target="https://code.videolan.org/videolan/vlc" TargetMode="External"/><Relationship Id="rId4" Type="http://schemas.openxmlformats.org/officeDocument/2006/relationships/hyperlink" Target="https://en.wikipedia.org/wiki/The_C_Programming_Languag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mingw-w64.org/" TargetMode="External"/><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hyperlink" Target="https://github.com/msys2/msys2-installer/releases/download/2024-05-07/msys2-x86_64-20240507.exe" TargetMode="External"/><Relationship Id="rId4" Type="http://schemas.openxmlformats.org/officeDocument/2006/relationships/hyperlink" Target="https://www.msys2.or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oracle.com/java/technologies/downloads/#java17" TargetMode="External"/><Relationship Id="rId7"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hyperlink" Target="https://github.com/msys2/msys2-installer/releases/download/2024-05-07/msys2-x86_64-20240507.exe" TargetMode="External"/><Relationship Id="rId4" Type="http://schemas.openxmlformats.org/officeDocument/2006/relationships/hyperlink" Target="https://www.msys2.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www.aka.ms/AzureIoTOperations" TargetMode="External"/><Relationship Id="rId7"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aka.ms/AzureArcJumpstart" TargetMode="External"/><Relationship Id="rId5" Type="http://schemas.openxmlformats.org/officeDocument/2006/relationships/hyperlink" Target="http://aka.ms/AzureForManufacturing" TargetMode="External"/><Relationship Id="rId4" Type="http://schemas.openxmlformats.org/officeDocument/2006/relationships/hyperlink" Target="https://aka.ms/LearnAzureIoTOperati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ignup"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59.jpeg"/></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free/"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F3D743-04D1-C6E8-C664-3A3720B3872E}"/>
              </a:ext>
            </a:extLst>
          </p:cNvPr>
          <p:cNvSpPr>
            <a:spLocks noGrp="1"/>
          </p:cNvSpPr>
          <p:nvPr>
            <p:ph type="title"/>
          </p:nvPr>
        </p:nvSpPr>
        <p:spPr>
          <a:xfrm>
            <a:off x="584200" y="2484478"/>
            <a:ext cx="9144000" cy="553998"/>
          </a:xfrm>
        </p:spPr>
        <p:txBody>
          <a:bodyPr/>
          <a:lstStyle/>
          <a:p>
            <a:r>
              <a:rPr lang="en-US" dirty="0"/>
              <a:t>Hello World Week </a:t>
            </a:r>
          </a:p>
        </p:txBody>
      </p:sp>
      <p:sp>
        <p:nvSpPr>
          <p:cNvPr id="4" name="Text Placeholder 3">
            <a:extLst>
              <a:ext uri="{FF2B5EF4-FFF2-40B4-BE49-F238E27FC236}">
                <a16:creationId xmlns:a16="http://schemas.microsoft.com/office/drawing/2014/main" id="{8A5F244D-5336-1A9B-FD54-FA38E65E97B8}"/>
              </a:ext>
            </a:extLst>
          </p:cNvPr>
          <p:cNvSpPr>
            <a:spLocks noGrp="1"/>
          </p:cNvSpPr>
          <p:nvPr>
            <p:ph type="body" sz="quarter" idx="12"/>
          </p:nvPr>
        </p:nvSpPr>
        <p:spPr/>
        <p:txBody>
          <a:bodyPr/>
          <a:lstStyle/>
          <a:p>
            <a:r>
              <a:rPr lang="en-US" dirty="0"/>
              <a:t>Week of June 24</a:t>
            </a:r>
            <a:r>
              <a:rPr lang="en-US" baseline="30000" dirty="0"/>
              <a:t>th</a:t>
            </a:r>
            <a:r>
              <a:rPr lang="en-US" dirty="0"/>
              <a:t> </a:t>
            </a:r>
          </a:p>
        </p:txBody>
      </p:sp>
      <p:sp>
        <p:nvSpPr>
          <p:cNvPr id="2" name="Title 10">
            <a:extLst>
              <a:ext uri="{FF2B5EF4-FFF2-40B4-BE49-F238E27FC236}">
                <a16:creationId xmlns:a16="http://schemas.microsoft.com/office/drawing/2014/main" id="{43A2EB16-E31A-C0BF-DBC7-F6EE66764FA9}"/>
              </a:ext>
            </a:extLst>
          </p:cNvPr>
          <p:cNvSpPr txBox="1">
            <a:spLocks/>
          </p:cNvSpPr>
          <p:nvPr/>
        </p:nvSpPr>
        <p:spPr>
          <a:xfrm>
            <a:off x="584200" y="3152001"/>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i="0" u="none" strike="noStrike" kern="1200" cap="none" spc="-50" normalizeH="0" baseline="0" noProof="0" dirty="0">
                <a:ln w="3175">
                  <a:noFill/>
                </a:ln>
                <a:solidFill>
                  <a:schemeClr val="accent1"/>
                </a:solidFill>
                <a:effectLst/>
                <a:uLnTx/>
                <a:uFillTx/>
                <a:latin typeface="Segoe UI" panose="020B0502040204020203" pitchFamily="34" charset="0"/>
              </a:rPr>
              <a:t>June 2024</a:t>
            </a:r>
          </a:p>
        </p:txBody>
      </p:sp>
      <p:pic>
        <p:nvPicPr>
          <p:cNvPr id="6" name="Picture 5">
            <a:extLst>
              <a:ext uri="{FF2B5EF4-FFF2-40B4-BE49-F238E27FC236}">
                <a16:creationId xmlns:a16="http://schemas.microsoft.com/office/drawing/2014/main" id="{1F346428-F3BA-4FE0-3622-B937688109EA}"/>
              </a:ext>
            </a:extLst>
          </p:cNvPr>
          <p:cNvPicPr>
            <a:picLocks noChangeAspect="1"/>
          </p:cNvPicPr>
          <p:nvPr/>
        </p:nvPicPr>
        <p:blipFill>
          <a:blip r:embed="rId3"/>
          <a:stretch>
            <a:fillRect/>
          </a:stretch>
        </p:blipFill>
        <p:spPr>
          <a:xfrm>
            <a:off x="584200" y="160864"/>
            <a:ext cx="2076740" cy="2067213"/>
          </a:xfrm>
          <a:prstGeom prst="rect">
            <a:avLst/>
          </a:prstGeom>
        </p:spPr>
      </p:pic>
    </p:spTree>
    <p:extLst>
      <p:ext uri="{BB962C8B-B14F-4D97-AF65-F5344CB8AC3E}">
        <p14:creationId xmlns:p14="http://schemas.microsoft.com/office/powerpoint/2010/main" val="383946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C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766118" y="1877879"/>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Source code files</a:t>
            </a:r>
          </a:p>
        </p:txBody>
      </p:sp>
      <p:sp>
        <p:nvSpPr>
          <p:cNvPr id="17" name="Oval 16">
            <a:extLst>
              <a:ext uri="{FF2B5EF4-FFF2-40B4-BE49-F238E27FC236}">
                <a16:creationId xmlns:a16="http://schemas.microsoft.com/office/drawing/2014/main" id="{F60CB63F-25EB-89EF-AD19-04D1DC9BE45E}"/>
              </a:ext>
            </a:extLst>
          </p:cNvPr>
          <p:cNvSpPr/>
          <p:nvPr/>
        </p:nvSpPr>
        <p:spPr bwMode="auto">
          <a:xfrm>
            <a:off x="9927768" y="2114722"/>
            <a:ext cx="2126965" cy="1956952"/>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Binary</a:t>
            </a:r>
            <a:br>
              <a:rPr lang="en-US" sz="20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Executable code</a:t>
            </a:r>
            <a:br>
              <a:rPr lang="en-US" sz="1600" dirty="0">
                <a:solidFill>
                  <a:srgbClr val="000000"/>
                </a:solidFill>
                <a:ea typeface="Segoe UI" pitchFamily="34" charset="0"/>
                <a:cs typeface="Segoe UI" pitchFamily="34" charset="0"/>
              </a:rPr>
            </a:br>
            <a:r>
              <a:rPr lang="en-US" sz="1400" dirty="0">
                <a:solidFill>
                  <a:srgbClr val="000000"/>
                </a:solidFill>
                <a:ea typeface="Segoe UI" pitchFamily="34" charset="0"/>
                <a:cs typeface="Segoe UI" pitchFamily="34" charset="0"/>
              </a:rPr>
              <a:t>(native code)</a:t>
            </a:r>
          </a:p>
        </p:txBody>
      </p:sp>
      <p:sp>
        <p:nvSpPr>
          <p:cNvPr id="18" name="Rectangle: Rounded Corners 17">
            <a:extLst>
              <a:ext uri="{FF2B5EF4-FFF2-40B4-BE49-F238E27FC236}">
                <a16:creationId xmlns:a16="http://schemas.microsoft.com/office/drawing/2014/main" id="{4BE9521B-12C6-B488-E8A4-EEDDE0DDF9C7}"/>
              </a:ext>
            </a:extLst>
          </p:cNvPr>
          <p:cNvSpPr/>
          <p:nvPr/>
        </p:nvSpPr>
        <p:spPr bwMode="auto">
          <a:xfrm>
            <a:off x="5690857" y="6756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103EEFF6-0285-32AD-9B1F-C5A8B61925D5}"/>
              </a:ext>
            </a:extLst>
          </p:cNvPr>
          <p:cNvSpPr/>
          <p:nvPr/>
        </p:nvSpPr>
        <p:spPr bwMode="auto">
          <a:xfrm>
            <a:off x="5843257" y="8280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4ED4E06-5193-0388-1A0A-A2A9FB37725F}"/>
              </a:ext>
            </a:extLst>
          </p:cNvPr>
          <p:cNvSpPr/>
          <p:nvPr/>
        </p:nvSpPr>
        <p:spPr bwMode="auto">
          <a:xfrm>
            <a:off x="5995657" y="9804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CE9A7919-F595-0B3F-A3F5-153743AA368A}"/>
              </a:ext>
            </a:extLst>
          </p:cNvPr>
          <p:cNvSpPr/>
          <p:nvPr/>
        </p:nvSpPr>
        <p:spPr bwMode="auto">
          <a:xfrm>
            <a:off x="6148057" y="11328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Library code</a:t>
            </a:r>
            <a:br>
              <a:rPr lang="en-US" sz="16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Startup code</a:t>
            </a: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3045AF7-08B3-52D7-C208-903F597AD2D3}"/>
              </a:ext>
            </a:extLst>
          </p:cNvPr>
          <p:cNvSpPr/>
          <p:nvPr/>
        </p:nvSpPr>
        <p:spPr bwMode="auto">
          <a:xfrm>
            <a:off x="4471086" y="25745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F02166C-B76A-612B-60EE-66CFA1BAFFE6}"/>
              </a:ext>
            </a:extLst>
          </p:cNvPr>
          <p:cNvSpPr/>
          <p:nvPr/>
        </p:nvSpPr>
        <p:spPr bwMode="auto">
          <a:xfrm>
            <a:off x="4623486" y="27269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D8F7974C-B325-F65B-CA13-8FF1D0254333}"/>
              </a:ext>
            </a:extLst>
          </p:cNvPr>
          <p:cNvSpPr/>
          <p:nvPr/>
        </p:nvSpPr>
        <p:spPr bwMode="auto">
          <a:xfrm>
            <a:off x="4775886" y="28793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646C0180-029A-F159-6B74-2485F686417F}"/>
              </a:ext>
            </a:extLst>
          </p:cNvPr>
          <p:cNvSpPr/>
          <p:nvPr/>
        </p:nvSpPr>
        <p:spPr bwMode="auto">
          <a:xfrm>
            <a:off x="4928286" y="30317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object</a:t>
            </a:r>
            <a:br>
              <a:rPr lang="en-US" sz="2000" dirty="0">
                <a:solidFill>
                  <a:srgbClr val="000000"/>
                </a:solidFill>
                <a:ea typeface="Segoe UI" pitchFamily="34" charset="0"/>
                <a:cs typeface="Segoe UI" pitchFamily="34" charset="0"/>
              </a:rPr>
            </a:br>
            <a:r>
              <a:rPr lang="en-US" sz="1600" dirty="0" err="1">
                <a:solidFill>
                  <a:srgbClr val="000000"/>
                </a:solidFill>
                <a:ea typeface="Segoe UI" pitchFamily="34" charset="0"/>
                <a:cs typeface="Segoe UI" pitchFamily="34" charset="0"/>
              </a:rPr>
              <a:t>object</a:t>
            </a:r>
            <a:r>
              <a:rPr lang="en-US" sz="1600" dirty="0">
                <a:solidFill>
                  <a:srgbClr val="000000"/>
                </a:solidFill>
                <a:ea typeface="Segoe UI" pitchFamily="34" charset="0"/>
                <a:cs typeface="Segoe UI" pitchFamily="34" charset="0"/>
              </a:rPr>
              <a:t> code</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1928571" y="3244302"/>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Compiler</a:t>
            </a:r>
          </a:p>
        </p:txBody>
      </p:sp>
      <p:sp>
        <p:nvSpPr>
          <p:cNvPr id="28" name="Rectangle: Rounded Corners 27">
            <a:extLst>
              <a:ext uri="{FF2B5EF4-FFF2-40B4-BE49-F238E27FC236}">
                <a16:creationId xmlns:a16="http://schemas.microsoft.com/office/drawing/2014/main" id="{4DB3C3C8-D66C-B76A-8426-FB1DF4006B73}"/>
              </a:ext>
            </a:extLst>
          </p:cNvPr>
          <p:cNvSpPr/>
          <p:nvPr/>
        </p:nvSpPr>
        <p:spPr bwMode="auto">
          <a:xfrm>
            <a:off x="8225198" y="2777373"/>
            <a:ext cx="1289648" cy="66264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Linker</a:t>
            </a:r>
          </a:p>
        </p:txBody>
      </p:sp>
      <p:sp>
        <p:nvSpPr>
          <p:cNvPr id="30" name="Arrow: Bent 29">
            <a:extLst>
              <a:ext uri="{FF2B5EF4-FFF2-40B4-BE49-F238E27FC236}">
                <a16:creationId xmlns:a16="http://schemas.microsoft.com/office/drawing/2014/main" id="{5292EE29-C74C-71B3-9E34-B9F470ACE393}"/>
              </a:ext>
            </a:extLst>
          </p:cNvPr>
          <p:cNvSpPr/>
          <p:nvPr/>
        </p:nvSpPr>
        <p:spPr bwMode="auto">
          <a:xfrm rot="5400000">
            <a:off x="8355938" y="1974938"/>
            <a:ext cx="935138" cy="67563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7934658" y="2830918"/>
            <a:ext cx="547064" cy="1888955"/>
          </a:xfrm>
          <a:prstGeom prst="ben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3" name="Arrow: Bent 32">
            <a:extLst>
              <a:ext uri="{FF2B5EF4-FFF2-40B4-BE49-F238E27FC236}">
                <a16:creationId xmlns:a16="http://schemas.microsoft.com/office/drawing/2014/main" id="{D3EA2AD6-A6DA-D83C-B8B1-37D699677C64}"/>
              </a:ext>
            </a:extLst>
          </p:cNvPr>
          <p:cNvSpPr/>
          <p:nvPr/>
        </p:nvSpPr>
        <p:spPr bwMode="auto">
          <a:xfrm flipV="1">
            <a:off x="1261593" y="3203522"/>
            <a:ext cx="654876" cy="54500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6200000">
            <a:off x="4026236" y="3359657"/>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5" name="Arrow: Down 34">
            <a:extLst>
              <a:ext uri="{FF2B5EF4-FFF2-40B4-BE49-F238E27FC236}">
                <a16:creationId xmlns:a16="http://schemas.microsoft.com/office/drawing/2014/main" id="{2443628C-16EC-3917-F501-3EFDEBA39762}"/>
              </a:ext>
            </a:extLst>
          </p:cNvPr>
          <p:cNvSpPr/>
          <p:nvPr/>
        </p:nvSpPr>
        <p:spPr bwMode="auto">
          <a:xfrm rot="16200000">
            <a:off x="9519901" y="2896014"/>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182604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Python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766118" y="1877879"/>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Source code files</a:t>
            </a:r>
          </a:p>
        </p:txBody>
      </p:sp>
      <p:sp>
        <p:nvSpPr>
          <p:cNvPr id="18" name="Rectangle: Rounded Corners 17">
            <a:extLst>
              <a:ext uri="{FF2B5EF4-FFF2-40B4-BE49-F238E27FC236}">
                <a16:creationId xmlns:a16="http://schemas.microsoft.com/office/drawing/2014/main" id="{4BE9521B-12C6-B488-E8A4-EEDDE0DDF9C7}"/>
              </a:ext>
            </a:extLst>
          </p:cNvPr>
          <p:cNvSpPr/>
          <p:nvPr/>
        </p:nvSpPr>
        <p:spPr bwMode="auto">
          <a:xfrm>
            <a:off x="5690857" y="6756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103EEFF6-0285-32AD-9B1F-C5A8B61925D5}"/>
              </a:ext>
            </a:extLst>
          </p:cNvPr>
          <p:cNvSpPr/>
          <p:nvPr/>
        </p:nvSpPr>
        <p:spPr bwMode="auto">
          <a:xfrm>
            <a:off x="5843257" y="8280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4ED4E06-5193-0388-1A0A-A2A9FB37725F}"/>
              </a:ext>
            </a:extLst>
          </p:cNvPr>
          <p:cNvSpPr/>
          <p:nvPr/>
        </p:nvSpPr>
        <p:spPr bwMode="auto">
          <a:xfrm>
            <a:off x="5995657" y="9804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CE9A7919-F595-0B3F-A3F5-153743AA368A}"/>
              </a:ext>
            </a:extLst>
          </p:cNvPr>
          <p:cNvSpPr/>
          <p:nvPr/>
        </p:nvSpPr>
        <p:spPr bwMode="auto">
          <a:xfrm>
            <a:off x="6148057" y="11328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Library</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Modules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3045AF7-08B3-52D7-C208-903F597AD2D3}"/>
              </a:ext>
            </a:extLst>
          </p:cNvPr>
          <p:cNvSpPr/>
          <p:nvPr/>
        </p:nvSpPr>
        <p:spPr bwMode="auto">
          <a:xfrm>
            <a:off x="4471086" y="25745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F02166C-B76A-612B-60EE-66CFA1BAFFE6}"/>
              </a:ext>
            </a:extLst>
          </p:cNvPr>
          <p:cNvSpPr/>
          <p:nvPr/>
        </p:nvSpPr>
        <p:spPr bwMode="auto">
          <a:xfrm>
            <a:off x="4623486" y="27269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D8F7974C-B325-F65B-CA13-8FF1D0254333}"/>
              </a:ext>
            </a:extLst>
          </p:cNvPr>
          <p:cNvSpPr/>
          <p:nvPr/>
        </p:nvSpPr>
        <p:spPr bwMode="auto">
          <a:xfrm>
            <a:off x="4775886" y="28793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646C0180-029A-F159-6B74-2485F686417F}"/>
              </a:ext>
            </a:extLst>
          </p:cNvPr>
          <p:cNvSpPr/>
          <p:nvPr/>
        </p:nvSpPr>
        <p:spPr bwMode="auto">
          <a:xfrm>
            <a:off x="4928286" y="30317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Byte code</a:t>
            </a: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1928571" y="3244302"/>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Compiler</a:t>
            </a:r>
          </a:p>
        </p:txBody>
      </p:sp>
      <p:sp>
        <p:nvSpPr>
          <p:cNvPr id="28" name="Rectangle: Rounded Corners 27">
            <a:extLst>
              <a:ext uri="{FF2B5EF4-FFF2-40B4-BE49-F238E27FC236}">
                <a16:creationId xmlns:a16="http://schemas.microsoft.com/office/drawing/2014/main" id="{4DB3C3C8-D66C-B76A-8426-FB1DF4006B73}"/>
              </a:ext>
            </a:extLst>
          </p:cNvPr>
          <p:cNvSpPr/>
          <p:nvPr/>
        </p:nvSpPr>
        <p:spPr bwMode="auto">
          <a:xfrm>
            <a:off x="8205845" y="2392126"/>
            <a:ext cx="2963086" cy="127848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Virtual </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Machine </a:t>
            </a:r>
          </a:p>
        </p:txBody>
      </p:sp>
      <p:sp>
        <p:nvSpPr>
          <p:cNvPr id="30" name="Arrow: Bent 29">
            <a:extLst>
              <a:ext uri="{FF2B5EF4-FFF2-40B4-BE49-F238E27FC236}">
                <a16:creationId xmlns:a16="http://schemas.microsoft.com/office/drawing/2014/main" id="{5292EE29-C74C-71B3-9E34-B9F470ACE393}"/>
              </a:ext>
            </a:extLst>
          </p:cNvPr>
          <p:cNvSpPr/>
          <p:nvPr/>
        </p:nvSpPr>
        <p:spPr bwMode="auto">
          <a:xfrm rot="5400000">
            <a:off x="8579959" y="1757761"/>
            <a:ext cx="530151" cy="705003"/>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8036590" y="2897728"/>
            <a:ext cx="378317" cy="1924077"/>
          </a:xfrm>
          <a:prstGeom prst="ben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3" name="Arrow: Bent 32">
            <a:extLst>
              <a:ext uri="{FF2B5EF4-FFF2-40B4-BE49-F238E27FC236}">
                <a16:creationId xmlns:a16="http://schemas.microsoft.com/office/drawing/2014/main" id="{D3EA2AD6-A6DA-D83C-B8B1-37D699677C64}"/>
              </a:ext>
            </a:extLst>
          </p:cNvPr>
          <p:cNvSpPr/>
          <p:nvPr/>
        </p:nvSpPr>
        <p:spPr bwMode="auto">
          <a:xfrm flipV="1">
            <a:off x="1261593" y="3203522"/>
            <a:ext cx="654876" cy="54500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6200000">
            <a:off x="4026236" y="3359657"/>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 name="Oval 1">
            <a:extLst>
              <a:ext uri="{FF2B5EF4-FFF2-40B4-BE49-F238E27FC236}">
                <a16:creationId xmlns:a16="http://schemas.microsoft.com/office/drawing/2014/main" id="{28F4B11D-1641-380A-7814-C60ADC91D10A}"/>
              </a:ext>
            </a:extLst>
          </p:cNvPr>
          <p:cNvSpPr/>
          <p:nvPr/>
        </p:nvSpPr>
        <p:spPr bwMode="auto">
          <a:xfrm>
            <a:off x="9873393" y="2517103"/>
            <a:ext cx="1057014" cy="1017150"/>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800" dirty="0">
                <a:solidFill>
                  <a:srgbClr val="000000"/>
                </a:solidFill>
                <a:ea typeface="Segoe UI" pitchFamily="34" charset="0"/>
                <a:cs typeface="Segoe UI" pitchFamily="34" charset="0"/>
              </a:rPr>
            </a:br>
            <a:r>
              <a:rPr lang="en-US" sz="800" dirty="0">
                <a:solidFill>
                  <a:srgbClr val="000000"/>
                </a:solidFill>
                <a:ea typeface="Segoe UI" pitchFamily="34" charset="0"/>
                <a:cs typeface="Segoe UI" pitchFamily="34" charset="0"/>
              </a:rPr>
              <a:t>Running </a:t>
            </a:r>
            <a:br>
              <a:rPr lang="en-US" sz="800" dirty="0">
                <a:solidFill>
                  <a:srgbClr val="000000"/>
                </a:solidFill>
                <a:ea typeface="Segoe UI" pitchFamily="34" charset="0"/>
                <a:cs typeface="Segoe UI" pitchFamily="34" charset="0"/>
              </a:rPr>
            </a:br>
            <a:r>
              <a:rPr lang="en-US" sz="800" dirty="0">
                <a:solidFill>
                  <a:srgbClr val="000000"/>
                </a:solidFill>
                <a:ea typeface="Segoe UI" pitchFamily="34" charset="0"/>
                <a:cs typeface="Segoe UI" pitchFamily="34" charset="0"/>
              </a:rPr>
              <a:t>Code</a:t>
            </a:r>
          </a:p>
        </p:txBody>
      </p:sp>
    </p:spTree>
    <p:extLst>
      <p:ext uri="{BB962C8B-B14F-4D97-AF65-F5344CB8AC3E}">
        <p14:creationId xmlns:p14="http://schemas.microsoft.com/office/powerpoint/2010/main" val="3465551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Java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766118" y="1877879"/>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Source code files</a:t>
            </a:r>
          </a:p>
        </p:txBody>
      </p:sp>
      <p:sp>
        <p:nvSpPr>
          <p:cNvPr id="18" name="Rectangle: Rounded Corners 17">
            <a:extLst>
              <a:ext uri="{FF2B5EF4-FFF2-40B4-BE49-F238E27FC236}">
                <a16:creationId xmlns:a16="http://schemas.microsoft.com/office/drawing/2014/main" id="{4BE9521B-12C6-B488-E8A4-EEDDE0DDF9C7}"/>
              </a:ext>
            </a:extLst>
          </p:cNvPr>
          <p:cNvSpPr/>
          <p:nvPr/>
        </p:nvSpPr>
        <p:spPr bwMode="auto">
          <a:xfrm>
            <a:off x="5690857" y="1505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103EEFF6-0285-32AD-9B1F-C5A8B61925D5}"/>
              </a:ext>
            </a:extLst>
          </p:cNvPr>
          <p:cNvSpPr/>
          <p:nvPr/>
        </p:nvSpPr>
        <p:spPr bwMode="auto">
          <a:xfrm>
            <a:off x="5843257" y="3029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4ED4E06-5193-0388-1A0A-A2A9FB37725F}"/>
              </a:ext>
            </a:extLst>
          </p:cNvPr>
          <p:cNvSpPr/>
          <p:nvPr/>
        </p:nvSpPr>
        <p:spPr bwMode="auto">
          <a:xfrm>
            <a:off x="5995657" y="4553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CE9A7919-F595-0B3F-A3F5-153743AA368A}"/>
              </a:ext>
            </a:extLst>
          </p:cNvPr>
          <p:cNvSpPr/>
          <p:nvPr/>
        </p:nvSpPr>
        <p:spPr bwMode="auto">
          <a:xfrm>
            <a:off x="6148057" y="6077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Byte</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Code</a:t>
            </a: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3045AF7-08B3-52D7-C208-903F597AD2D3}"/>
              </a:ext>
            </a:extLst>
          </p:cNvPr>
          <p:cNvSpPr/>
          <p:nvPr/>
        </p:nvSpPr>
        <p:spPr bwMode="auto">
          <a:xfrm>
            <a:off x="4471086" y="25745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F02166C-B76A-612B-60EE-66CFA1BAFFE6}"/>
              </a:ext>
            </a:extLst>
          </p:cNvPr>
          <p:cNvSpPr/>
          <p:nvPr/>
        </p:nvSpPr>
        <p:spPr bwMode="auto">
          <a:xfrm>
            <a:off x="4623486" y="27269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D8F7974C-B325-F65B-CA13-8FF1D0254333}"/>
              </a:ext>
            </a:extLst>
          </p:cNvPr>
          <p:cNvSpPr/>
          <p:nvPr/>
        </p:nvSpPr>
        <p:spPr bwMode="auto">
          <a:xfrm>
            <a:off x="4775886" y="28793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646C0180-029A-F159-6B74-2485F686417F}"/>
              </a:ext>
            </a:extLst>
          </p:cNvPr>
          <p:cNvSpPr/>
          <p:nvPr/>
        </p:nvSpPr>
        <p:spPr bwMode="auto">
          <a:xfrm>
            <a:off x="4928286" y="30317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Byte </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Code</a:t>
            </a: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1928571" y="3244302"/>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Compiler</a:t>
            </a:r>
          </a:p>
        </p:txBody>
      </p:sp>
      <p:sp>
        <p:nvSpPr>
          <p:cNvPr id="28" name="Rectangle: Rounded Corners 27">
            <a:extLst>
              <a:ext uri="{FF2B5EF4-FFF2-40B4-BE49-F238E27FC236}">
                <a16:creationId xmlns:a16="http://schemas.microsoft.com/office/drawing/2014/main" id="{4DB3C3C8-D66C-B76A-8426-FB1DF4006B73}"/>
              </a:ext>
            </a:extLst>
          </p:cNvPr>
          <p:cNvSpPr/>
          <p:nvPr/>
        </p:nvSpPr>
        <p:spPr bwMode="auto">
          <a:xfrm>
            <a:off x="7437524" y="1850238"/>
            <a:ext cx="4602995" cy="182036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Java</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Virtual</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Machine</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JVM</a:t>
            </a:r>
          </a:p>
        </p:txBody>
      </p:sp>
      <p:sp>
        <p:nvSpPr>
          <p:cNvPr id="30" name="Arrow: Bent 29">
            <a:extLst>
              <a:ext uri="{FF2B5EF4-FFF2-40B4-BE49-F238E27FC236}">
                <a16:creationId xmlns:a16="http://schemas.microsoft.com/office/drawing/2014/main" id="{5292EE29-C74C-71B3-9E34-B9F470ACE393}"/>
              </a:ext>
            </a:extLst>
          </p:cNvPr>
          <p:cNvSpPr/>
          <p:nvPr/>
        </p:nvSpPr>
        <p:spPr bwMode="auto">
          <a:xfrm rot="5400000">
            <a:off x="8579959" y="1232661"/>
            <a:ext cx="530151" cy="705003"/>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8036590" y="2897728"/>
            <a:ext cx="378317" cy="1924077"/>
          </a:xfrm>
          <a:prstGeom prst="bentArrow">
            <a:avLst>
              <a:gd name="adj1" fmla="val 25000"/>
              <a:gd name="adj2" fmla="val 30143"/>
              <a:gd name="adj3" fmla="val 37856"/>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3" name="Arrow: Bent 32">
            <a:extLst>
              <a:ext uri="{FF2B5EF4-FFF2-40B4-BE49-F238E27FC236}">
                <a16:creationId xmlns:a16="http://schemas.microsoft.com/office/drawing/2014/main" id="{D3EA2AD6-A6DA-D83C-B8B1-37D699677C64}"/>
              </a:ext>
            </a:extLst>
          </p:cNvPr>
          <p:cNvSpPr/>
          <p:nvPr/>
        </p:nvSpPr>
        <p:spPr bwMode="auto">
          <a:xfrm flipV="1">
            <a:off x="1261593" y="3203522"/>
            <a:ext cx="654876" cy="54500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6200000">
            <a:off x="4026236" y="3359657"/>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 name="Oval 1">
            <a:extLst>
              <a:ext uri="{FF2B5EF4-FFF2-40B4-BE49-F238E27FC236}">
                <a16:creationId xmlns:a16="http://schemas.microsoft.com/office/drawing/2014/main" id="{28F4B11D-1641-380A-7814-C60ADC91D10A}"/>
              </a:ext>
            </a:extLst>
          </p:cNvPr>
          <p:cNvSpPr/>
          <p:nvPr/>
        </p:nvSpPr>
        <p:spPr bwMode="auto">
          <a:xfrm>
            <a:off x="10600102" y="2014109"/>
            <a:ext cx="1407225" cy="1430327"/>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800" dirty="0">
                <a:solidFill>
                  <a:srgbClr val="000000"/>
                </a:solidFill>
                <a:ea typeface="Segoe UI" pitchFamily="34" charset="0"/>
                <a:cs typeface="Segoe UI" pitchFamily="34" charset="0"/>
              </a:rPr>
            </a:br>
            <a:r>
              <a:rPr lang="en-US" sz="1200" b="1" dirty="0">
                <a:solidFill>
                  <a:srgbClr val="000000"/>
                </a:solidFill>
                <a:ea typeface="Segoe UI" pitchFamily="34" charset="0"/>
                <a:cs typeface="Segoe UI" pitchFamily="34" charset="0"/>
              </a:rPr>
              <a:t>Native</a:t>
            </a:r>
            <a:br>
              <a:rPr lang="en-US" sz="1200" b="1" dirty="0">
                <a:solidFill>
                  <a:srgbClr val="000000"/>
                </a:solidFill>
                <a:ea typeface="Segoe UI" pitchFamily="34" charset="0"/>
                <a:cs typeface="Segoe UI" pitchFamily="34" charset="0"/>
              </a:rPr>
            </a:br>
            <a:r>
              <a:rPr lang="en-US" sz="1200" b="1" dirty="0">
                <a:solidFill>
                  <a:srgbClr val="000000"/>
                </a:solidFill>
                <a:ea typeface="Segoe UI" pitchFamily="34" charset="0"/>
                <a:cs typeface="Segoe UI" pitchFamily="34" charset="0"/>
              </a:rPr>
              <a:t>Code</a:t>
            </a:r>
            <a:br>
              <a:rPr lang="en-US" sz="800" dirty="0">
                <a:solidFill>
                  <a:srgbClr val="000000"/>
                </a:solidFill>
                <a:ea typeface="Segoe UI" pitchFamily="34" charset="0"/>
                <a:cs typeface="Segoe UI" pitchFamily="34" charset="0"/>
              </a:rPr>
            </a:br>
            <a:r>
              <a:rPr lang="en-US" sz="800" dirty="0">
                <a:solidFill>
                  <a:srgbClr val="000000"/>
                </a:solidFill>
                <a:ea typeface="Segoe UI" pitchFamily="34" charset="0"/>
                <a:cs typeface="Segoe UI" pitchFamily="34" charset="0"/>
              </a:rPr>
              <a:t>(CPU Instruction)</a:t>
            </a:r>
          </a:p>
        </p:txBody>
      </p:sp>
      <p:sp>
        <p:nvSpPr>
          <p:cNvPr id="3" name="Rectangle: Rounded Corners 2">
            <a:extLst>
              <a:ext uri="{FF2B5EF4-FFF2-40B4-BE49-F238E27FC236}">
                <a16:creationId xmlns:a16="http://schemas.microsoft.com/office/drawing/2014/main" id="{CD3C55E1-CFBC-5B27-9E54-D001E0CB9451}"/>
              </a:ext>
            </a:extLst>
          </p:cNvPr>
          <p:cNvSpPr/>
          <p:nvPr/>
        </p:nvSpPr>
        <p:spPr bwMode="auto">
          <a:xfrm>
            <a:off x="8902405" y="2321222"/>
            <a:ext cx="1296037" cy="874785"/>
          </a:xfrm>
          <a:prstGeom prst="roundRect">
            <a:avLst/>
          </a:prstGeom>
          <a:solidFill>
            <a:schemeClr val="accent3"/>
          </a:solidFill>
          <a:ln>
            <a:solidFill>
              <a:schemeClr val="bg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JIT</a:t>
            </a: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Compiler</a:t>
            </a:r>
            <a:br>
              <a:rPr lang="en-US" sz="1600" dirty="0">
                <a:solidFill>
                  <a:schemeClr val="tx1"/>
                </a:solidFill>
                <a:ea typeface="Segoe UI" pitchFamily="34" charset="0"/>
                <a:cs typeface="Segoe UI" pitchFamily="34" charset="0"/>
              </a:rPr>
            </a:br>
            <a:r>
              <a:rPr lang="en-US" sz="1050" dirty="0">
                <a:solidFill>
                  <a:schemeClr val="tx1"/>
                </a:solidFill>
                <a:ea typeface="Segoe UI" pitchFamily="34" charset="0"/>
                <a:cs typeface="Segoe UI" pitchFamily="34" charset="0"/>
              </a:rPr>
              <a:t>(Just-In-Time)</a:t>
            </a:r>
          </a:p>
        </p:txBody>
      </p:sp>
      <p:sp>
        <p:nvSpPr>
          <p:cNvPr id="4" name="Arrow: Down 3">
            <a:extLst>
              <a:ext uri="{FF2B5EF4-FFF2-40B4-BE49-F238E27FC236}">
                <a16:creationId xmlns:a16="http://schemas.microsoft.com/office/drawing/2014/main" id="{32CF0D89-F7C3-B129-F8D0-B1B457046CF3}"/>
              </a:ext>
            </a:extLst>
          </p:cNvPr>
          <p:cNvSpPr/>
          <p:nvPr/>
        </p:nvSpPr>
        <p:spPr bwMode="auto">
          <a:xfrm rot="16200000">
            <a:off x="10202328" y="2548362"/>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110811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C#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766118" y="1877879"/>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Source code files</a:t>
            </a:r>
          </a:p>
        </p:txBody>
      </p:sp>
      <p:sp>
        <p:nvSpPr>
          <p:cNvPr id="18" name="Rectangle: Rounded Corners 17">
            <a:extLst>
              <a:ext uri="{FF2B5EF4-FFF2-40B4-BE49-F238E27FC236}">
                <a16:creationId xmlns:a16="http://schemas.microsoft.com/office/drawing/2014/main" id="{4BE9521B-12C6-B488-E8A4-EEDDE0DDF9C7}"/>
              </a:ext>
            </a:extLst>
          </p:cNvPr>
          <p:cNvSpPr/>
          <p:nvPr/>
        </p:nvSpPr>
        <p:spPr bwMode="auto">
          <a:xfrm>
            <a:off x="5690857" y="1505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103EEFF6-0285-32AD-9B1F-C5A8B61925D5}"/>
              </a:ext>
            </a:extLst>
          </p:cNvPr>
          <p:cNvSpPr/>
          <p:nvPr/>
        </p:nvSpPr>
        <p:spPr bwMode="auto">
          <a:xfrm>
            <a:off x="5843257" y="3029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4ED4E06-5193-0388-1A0A-A2A9FB37725F}"/>
              </a:ext>
            </a:extLst>
          </p:cNvPr>
          <p:cNvSpPr/>
          <p:nvPr/>
        </p:nvSpPr>
        <p:spPr bwMode="auto">
          <a:xfrm>
            <a:off x="5995657" y="4553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CE9A7919-F595-0B3F-A3F5-153743AA368A}"/>
              </a:ext>
            </a:extLst>
          </p:cNvPr>
          <p:cNvSpPr/>
          <p:nvPr/>
        </p:nvSpPr>
        <p:spPr bwMode="auto">
          <a:xfrm>
            <a:off x="6148057" y="6077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Libraries (IL)</a:t>
            </a: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3045AF7-08B3-52D7-C208-903F597AD2D3}"/>
              </a:ext>
            </a:extLst>
          </p:cNvPr>
          <p:cNvSpPr/>
          <p:nvPr/>
        </p:nvSpPr>
        <p:spPr bwMode="auto">
          <a:xfrm>
            <a:off x="4471086" y="25745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F02166C-B76A-612B-60EE-66CFA1BAFFE6}"/>
              </a:ext>
            </a:extLst>
          </p:cNvPr>
          <p:cNvSpPr/>
          <p:nvPr/>
        </p:nvSpPr>
        <p:spPr bwMode="auto">
          <a:xfrm>
            <a:off x="4623486" y="27269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D8F7974C-B325-F65B-CA13-8FF1D0254333}"/>
              </a:ext>
            </a:extLst>
          </p:cNvPr>
          <p:cNvSpPr/>
          <p:nvPr/>
        </p:nvSpPr>
        <p:spPr bwMode="auto">
          <a:xfrm>
            <a:off x="4775886" y="28793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646C0180-029A-F159-6B74-2485F686417F}"/>
              </a:ext>
            </a:extLst>
          </p:cNvPr>
          <p:cNvSpPr/>
          <p:nvPr/>
        </p:nvSpPr>
        <p:spPr bwMode="auto">
          <a:xfrm>
            <a:off x="4928286" y="30317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Intermediate</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Language (IL)</a:t>
            </a: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1928571" y="3244302"/>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Compiler</a:t>
            </a:r>
          </a:p>
        </p:txBody>
      </p:sp>
      <p:sp>
        <p:nvSpPr>
          <p:cNvPr id="28" name="Rectangle: Rounded Corners 27">
            <a:extLst>
              <a:ext uri="{FF2B5EF4-FFF2-40B4-BE49-F238E27FC236}">
                <a16:creationId xmlns:a16="http://schemas.microsoft.com/office/drawing/2014/main" id="{4DB3C3C8-D66C-B76A-8426-FB1DF4006B73}"/>
              </a:ext>
            </a:extLst>
          </p:cNvPr>
          <p:cNvSpPr/>
          <p:nvPr/>
        </p:nvSpPr>
        <p:spPr bwMode="auto">
          <a:xfrm>
            <a:off x="7437524" y="1850238"/>
            <a:ext cx="4602995" cy="182036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Command</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Language</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Runtime </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CLR</a:t>
            </a:r>
          </a:p>
        </p:txBody>
      </p:sp>
      <p:sp>
        <p:nvSpPr>
          <p:cNvPr id="30" name="Arrow: Bent 29">
            <a:extLst>
              <a:ext uri="{FF2B5EF4-FFF2-40B4-BE49-F238E27FC236}">
                <a16:creationId xmlns:a16="http://schemas.microsoft.com/office/drawing/2014/main" id="{5292EE29-C74C-71B3-9E34-B9F470ACE393}"/>
              </a:ext>
            </a:extLst>
          </p:cNvPr>
          <p:cNvSpPr/>
          <p:nvPr/>
        </p:nvSpPr>
        <p:spPr bwMode="auto">
          <a:xfrm rot="5400000">
            <a:off x="8579959" y="1232661"/>
            <a:ext cx="530151" cy="705003"/>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8036590" y="2897728"/>
            <a:ext cx="378317" cy="1924077"/>
          </a:xfrm>
          <a:prstGeom prst="ben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3" name="Arrow: Bent 32">
            <a:extLst>
              <a:ext uri="{FF2B5EF4-FFF2-40B4-BE49-F238E27FC236}">
                <a16:creationId xmlns:a16="http://schemas.microsoft.com/office/drawing/2014/main" id="{D3EA2AD6-A6DA-D83C-B8B1-37D699677C64}"/>
              </a:ext>
            </a:extLst>
          </p:cNvPr>
          <p:cNvSpPr/>
          <p:nvPr/>
        </p:nvSpPr>
        <p:spPr bwMode="auto">
          <a:xfrm flipV="1">
            <a:off x="1261593" y="3203522"/>
            <a:ext cx="654876" cy="54500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6200000">
            <a:off x="4026236" y="3359657"/>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 name="Oval 1">
            <a:extLst>
              <a:ext uri="{FF2B5EF4-FFF2-40B4-BE49-F238E27FC236}">
                <a16:creationId xmlns:a16="http://schemas.microsoft.com/office/drawing/2014/main" id="{28F4B11D-1641-380A-7814-C60ADC91D10A}"/>
              </a:ext>
            </a:extLst>
          </p:cNvPr>
          <p:cNvSpPr/>
          <p:nvPr/>
        </p:nvSpPr>
        <p:spPr bwMode="auto">
          <a:xfrm>
            <a:off x="10600102" y="2014109"/>
            <a:ext cx="1407225" cy="1430327"/>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800" dirty="0">
                <a:solidFill>
                  <a:srgbClr val="000000"/>
                </a:solidFill>
                <a:ea typeface="Segoe UI" pitchFamily="34" charset="0"/>
                <a:cs typeface="Segoe UI" pitchFamily="34" charset="0"/>
              </a:rPr>
            </a:br>
            <a:r>
              <a:rPr lang="en-US" sz="1200" b="1" dirty="0">
                <a:solidFill>
                  <a:srgbClr val="000000"/>
                </a:solidFill>
                <a:ea typeface="Segoe UI" pitchFamily="34" charset="0"/>
                <a:cs typeface="Segoe UI" pitchFamily="34" charset="0"/>
              </a:rPr>
              <a:t>Native</a:t>
            </a:r>
            <a:br>
              <a:rPr lang="en-US" sz="1200" b="1" dirty="0">
                <a:solidFill>
                  <a:srgbClr val="000000"/>
                </a:solidFill>
                <a:ea typeface="Segoe UI" pitchFamily="34" charset="0"/>
                <a:cs typeface="Segoe UI" pitchFamily="34" charset="0"/>
              </a:rPr>
            </a:br>
            <a:r>
              <a:rPr lang="en-US" sz="1200" b="1" dirty="0">
                <a:solidFill>
                  <a:srgbClr val="000000"/>
                </a:solidFill>
                <a:ea typeface="Segoe UI" pitchFamily="34" charset="0"/>
                <a:cs typeface="Segoe UI" pitchFamily="34" charset="0"/>
              </a:rPr>
              <a:t>Code</a:t>
            </a:r>
            <a:br>
              <a:rPr lang="en-US" sz="800" dirty="0">
                <a:solidFill>
                  <a:srgbClr val="000000"/>
                </a:solidFill>
                <a:ea typeface="Segoe UI" pitchFamily="34" charset="0"/>
                <a:cs typeface="Segoe UI" pitchFamily="34" charset="0"/>
              </a:rPr>
            </a:br>
            <a:r>
              <a:rPr lang="en-US" sz="800" dirty="0">
                <a:solidFill>
                  <a:srgbClr val="000000"/>
                </a:solidFill>
                <a:ea typeface="Segoe UI" pitchFamily="34" charset="0"/>
                <a:cs typeface="Segoe UI" pitchFamily="34" charset="0"/>
              </a:rPr>
              <a:t>(CPU Instruction)</a:t>
            </a:r>
          </a:p>
        </p:txBody>
      </p:sp>
      <p:sp>
        <p:nvSpPr>
          <p:cNvPr id="3" name="Rectangle: Rounded Corners 2">
            <a:extLst>
              <a:ext uri="{FF2B5EF4-FFF2-40B4-BE49-F238E27FC236}">
                <a16:creationId xmlns:a16="http://schemas.microsoft.com/office/drawing/2014/main" id="{CD3C55E1-CFBC-5B27-9E54-D001E0CB9451}"/>
              </a:ext>
            </a:extLst>
          </p:cNvPr>
          <p:cNvSpPr/>
          <p:nvPr/>
        </p:nvSpPr>
        <p:spPr bwMode="auto">
          <a:xfrm>
            <a:off x="8902405" y="2321222"/>
            <a:ext cx="1296037" cy="874785"/>
          </a:xfrm>
          <a:prstGeom prst="roundRect">
            <a:avLst/>
          </a:prstGeom>
          <a:solidFill>
            <a:schemeClr val="accent3"/>
          </a:solidFill>
          <a:ln>
            <a:solidFill>
              <a:schemeClr val="bg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JIT</a:t>
            </a: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Compiler</a:t>
            </a:r>
            <a:br>
              <a:rPr lang="en-US" sz="1600" dirty="0">
                <a:solidFill>
                  <a:schemeClr val="tx1"/>
                </a:solidFill>
                <a:ea typeface="Segoe UI" pitchFamily="34" charset="0"/>
                <a:cs typeface="Segoe UI" pitchFamily="34" charset="0"/>
              </a:rPr>
            </a:br>
            <a:r>
              <a:rPr lang="en-US" sz="1050" dirty="0">
                <a:solidFill>
                  <a:schemeClr val="tx1"/>
                </a:solidFill>
                <a:ea typeface="Segoe UI" pitchFamily="34" charset="0"/>
                <a:cs typeface="Segoe UI" pitchFamily="34" charset="0"/>
              </a:rPr>
              <a:t>(Just-In-Time)</a:t>
            </a:r>
          </a:p>
        </p:txBody>
      </p:sp>
      <p:sp>
        <p:nvSpPr>
          <p:cNvPr id="4" name="Arrow: Down 3">
            <a:extLst>
              <a:ext uri="{FF2B5EF4-FFF2-40B4-BE49-F238E27FC236}">
                <a16:creationId xmlns:a16="http://schemas.microsoft.com/office/drawing/2014/main" id="{32CF0D89-F7C3-B129-F8D0-B1B457046CF3}"/>
              </a:ext>
            </a:extLst>
          </p:cNvPr>
          <p:cNvSpPr/>
          <p:nvPr/>
        </p:nvSpPr>
        <p:spPr bwMode="auto">
          <a:xfrm rot="16200000">
            <a:off x="10202328" y="2548362"/>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907265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HTML/</a:t>
            </a:r>
            <a:r>
              <a:rPr lang="en-US" sz="2000" spc="0" dirty="0" err="1">
                <a:solidFill>
                  <a:schemeClr val="accent1"/>
                </a:solidFill>
              </a:rPr>
              <a:t>Javascript</a:t>
            </a:r>
            <a:r>
              <a:rPr lang="en-US" sz="2000" spc="0" dirty="0">
                <a:solidFill>
                  <a:schemeClr val="accent1"/>
                </a:solidFill>
              </a:rPr>
              <a:t>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Client Side</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236979" y="1597276"/>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solidFill>
                  <a:srgbClr val="000000"/>
                </a:solidFill>
                <a:ea typeface="Segoe UI" pitchFamily="34" charset="0"/>
                <a:cs typeface="Segoe UI" pitchFamily="34" charset="0"/>
              </a:rPr>
              <a:t>Source code files</a:t>
            </a:r>
            <a:br>
              <a:rPr lang="en-US" sz="20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HTML,JS,CSS</a:t>
            </a: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6178426" y="516996"/>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UI" pitchFamily="34" charset="0"/>
              </a:rPr>
              <a:t>Minifier</a:t>
            </a:r>
            <a:endParaRPr lang="en-US" sz="2000" dirty="0">
              <a:solidFill>
                <a:schemeClr val="tx1"/>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8696391" y="1794995"/>
            <a:ext cx="378317" cy="1924077"/>
          </a:xfrm>
          <a:prstGeom prst="ben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9116699">
            <a:off x="7479258" y="1204492"/>
            <a:ext cx="248342" cy="686442"/>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283E2083-B8CC-62F1-9E5D-8F4B9E27B192}"/>
              </a:ext>
            </a:extLst>
          </p:cNvPr>
          <p:cNvSpPr/>
          <p:nvPr/>
        </p:nvSpPr>
        <p:spPr bwMode="auto">
          <a:xfrm>
            <a:off x="6106716" y="4346599"/>
            <a:ext cx="1173999" cy="46192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ea typeface="Segoe UI" pitchFamily="34" charset="0"/>
                <a:cs typeface="Segoe UI" pitchFamily="34" charset="0"/>
              </a:rPr>
              <a:t>Web Browser</a:t>
            </a:r>
          </a:p>
        </p:txBody>
      </p:sp>
      <p:sp>
        <p:nvSpPr>
          <p:cNvPr id="6" name="Rectangle: Rounded Corners 5">
            <a:extLst>
              <a:ext uri="{FF2B5EF4-FFF2-40B4-BE49-F238E27FC236}">
                <a16:creationId xmlns:a16="http://schemas.microsoft.com/office/drawing/2014/main" id="{BFFDAC1B-921E-10FA-F5C3-E5D9733E2390}"/>
              </a:ext>
            </a:extLst>
          </p:cNvPr>
          <p:cNvSpPr/>
          <p:nvPr/>
        </p:nvSpPr>
        <p:spPr bwMode="auto">
          <a:xfrm>
            <a:off x="7886025" y="4346504"/>
            <a:ext cx="1173999" cy="46192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ea typeface="Segoe UI" pitchFamily="34" charset="0"/>
                <a:cs typeface="Segoe UI" pitchFamily="34" charset="0"/>
              </a:rPr>
              <a:t>Web Browser</a:t>
            </a:r>
          </a:p>
        </p:txBody>
      </p:sp>
      <p:sp>
        <p:nvSpPr>
          <p:cNvPr id="7" name="Rectangle: Rounded Corners 6">
            <a:extLst>
              <a:ext uri="{FF2B5EF4-FFF2-40B4-BE49-F238E27FC236}">
                <a16:creationId xmlns:a16="http://schemas.microsoft.com/office/drawing/2014/main" id="{94B5FDF8-233A-E1F9-C8FC-57BA5E27AD27}"/>
              </a:ext>
            </a:extLst>
          </p:cNvPr>
          <p:cNvSpPr/>
          <p:nvPr/>
        </p:nvSpPr>
        <p:spPr bwMode="auto">
          <a:xfrm>
            <a:off x="9702290" y="4356830"/>
            <a:ext cx="1173999" cy="46192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ea typeface="Segoe UI" pitchFamily="34" charset="0"/>
                <a:cs typeface="Segoe UI" pitchFamily="34" charset="0"/>
              </a:rPr>
              <a:t>Web Browser</a:t>
            </a:r>
          </a:p>
        </p:txBody>
      </p:sp>
      <p:sp>
        <p:nvSpPr>
          <p:cNvPr id="8" name="Rectangle: Rounded Corners 7">
            <a:extLst>
              <a:ext uri="{FF2B5EF4-FFF2-40B4-BE49-F238E27FC236}">
                <a16:creationId xmlns:a16="http://schemas.microsoft.com/office/drawing/2014/main" id="{6C6FA853-29DA-4D65-5C12-82D927862BEE}"/>
              </a:ext>
            </a:extLst>
          </p:cNvPr>
          <p:cNvSpPr/>
          <p:nvPr/>
        </p:nvSpPr>
        <p:spPr bwMode="auto">
          <a:xfrm>
            <a:off x="5435684" y="1875259"/>
            <a:ext cx="5923018" cy="137119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HTTP</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Server</a:t>
            </a:r>
          </a:p>
        </p:txBody>
      </p:sp>
      <p:sp>
        <p:nvSpPr>
          <p:cNvPr id="9" name="Flowchart: Multidocument 8">
            <a:extLst>
              <a:ext uri="{FF2B5EF4-FFF2-40B4-BE49-F238E27FC236}">
                <a16:creationId xmlns:a16="http://schemas.microsoft.com/office/drawing/2014/main" id="{DF4862EF-2731-11FA-EBB7-935797BC1E62}"/>
              </a:ext>
            </a:extLst>
          </p:cNvPr>
          <p:cNvSpPr/>
          <p:nvPr/>
        </p:nvSpPr>
        <p:spPr bwMode="auto">
          <a:xfrm>
            <a:off x="7257889" y="2023760"/>
            <a:ext cx="2474215" cy="1023820"/>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dirty="0">
                <a:solidFill>
                  <a:srgbClr val="000000"/>
                </a:solidFill>
                <a:ea typeface="Segoe UI" pitchFamily="34" charset="0"/>
                <a:cs typeface="Segoe UI" pitchFamily="34" charset="0"/>
              </a:rPr>
              <a:t>Minified files</a:t>
            </a:r>
            <a:br>
              <a:rPr lang="en-US" sz="1200" dirty="0">
                <a:solidFill>
                  <a:srgbClr val="000000"/>
                </a:solidFill>
                <a:ea typeface="Segoe UI" pitchFamily="34" charset="0"/>
                <a:cs typeface="Segoe UI" pitchFamily="34" charset="0"/>
              </a:rPr>
            </a:br>
            <a:r>
              <a:rPr lang="en-US" sz="1200" dirty="0">
                <a:solidFill>
                  <a:srgbClr val="000000"/>
                </a:solidFill>
                <a:ea typeface="Segoe UI" pitchFamily="34" charset="0"/>
                <a:cs typeface="Segoe UI" pitchFamily="34" charset="0"/>
              </a:rPr>
              <a:t>HTML, JS, CSS, …</a:t>
            </a:r>
          </a:p>
        </p:txBody>
      </p:sp>
      <p:sp>
        <p:nvSpPr>
          <p:cNvPr id="17" name="Rectangle: Rounded Corners 16">
            <a:extLst>
              <a:ext uri="{FF2B5EF4-FFF2-40B4-BE49-F238E27FC236}">
                <a16:creationId xmlns:a16="http://schemas.microsoft.com/office/drawing/2014/main" id="{BC930868-4176-466F-8A04-CAB438AE9B9A}"/>
              </a:ext>
            </a:extLst>
          </p:cNvPr>
          <p:cNvSpPr/>
          <p:nvPr/>
        </p:nvSpPr>
        <p:spPr bwMode="auto">
          <a:xfrm>
            <a:off x="9077212" y="64846"/>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43A2A73D-E5E5-9B4B-CE7E-2211F4CC0E36}"/>
              </a:ext>
            </a:extLst>
          </p:cNvPr>
          <p:cNvSpPr/>
          <p:nvPr/>
        </p:nvSpPr>
        <p:spPr bwMode="auto">
          <a:xfrm>
            <a:off x="9229612" y="217246"/>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F5182C62-AFC9-7D7B-F365-D9734A0CE7D7}"/>
              </a:ext>
            </a:extLst>
          </p:cNvPr>
          <p:cNvSpPr/>
          <p:nvPr/>
        </p:nvSpPr>
        <p:spPr bwMode="auto">
          <a:xfrm>
            <a:off x="9382012" y="369646"/>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931CF6B7-B978-1333-2D3D-96A80B7A26C1}"/>
              </a:ext>
            </a:extLst>
          </p:cNvPr>
          <p:cNvSpPr/>
          <p:nvPr/>
        </p:nvSpPr>
        <p:spPr bwMode="auto">
          <a:xfrm>
            <a:off x="9534412" y="522046"/>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err="1">
                <a:solidFill>
                  <a:srgbClr val="000000"/>
                </a:solidFill>
                <a:ea typeface="Segoe UI" pitchFamily="34" charset="0"/>
                <a:cs typeface="Segoe UI" pitchFamily="34" charset="0"/>
              </a:rPr>
              <a:t>Javascript</a:t>
            </a:r>
            <a:r>
              <a:rPr lang="en-US" sz="1600" dirty="0">
                <a:solidFill>
                  <a:srgbClr val="000000"/>
                </a:solidFill>
                <a:ea typeface="Segoe UI" pitchFamily="34" charset="0"/>
                <a:cs typeface="Segoe UI" pitchFamily="34" charset="0"/>
              </a:rPr>
              <a:t>/CSS </a:t>
            </a:r>
            <a:br>
              <a:rPr lang="en-US" sz="16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Libraries</a:t>
            </a:r>
            <a:br>
              <a:rPr lang="en-US" sz="16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35" name="Arrow: Down 34">
            <a:extLst>
              <a:ext uri="{FF2B5EF4-FFF2-40B4-BE49-F238E27FC236}">
                <a16:creationId xmlns:a16="http://schemas.microsoft.com/office/drawing/2014/main" id="{010E7E88-4DE2-D88F-A97D-916F74CE02D0}"/>
              </a:ext>
            </a:extLst>
          </p:cNvPr>
          <p:cNvSpPr/>
          <p:nvPr/>
        </p:nvSpPr>
        <p:spPr bwMode="auto">
          <a:xfrm rot="2680694">
            <a:off x="6991708" y="3278082"/>
            <a:ext cx="526189" cy="1090096"/>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6" name="Arrow: Down 35">
            <a:extLst>
              <a:ext uri="{FF2B5EF4-FFF2-40B4-BE49-F238E27FC236}">
                <a16:creationId xmlns:a16="http://schemas.microsoft.com/office/drawing/2014/main" id="{99DE00E1-884D-2F05-5D24-7CB4658A3C27}"/>
              </a:ext>
            </a:extLst>
          </p:cNvPr>
          <p:cNvSpPr/>
          <p:nvPr/>
        </p:nvSpPr>
        <p:spPr bwMode="auto">
          <a:xfrm rot="15070610">
            <a:off x="4303809" y="-267337"/>
            <a:ext cx="248342" cy="3474760"/>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7" name="Arrow: Down 36">
            <a:extLst>
              <a:ext uri="{FF2B5EF4-FFF2-40B4-BE49-F238E27FC236}">
                <a16:creationId xmlns:a16="http://schemas.microsoft.com/office/drawing/2014/main" id="{0D6C676E-6723-2043-E151-8A5B99EC08FB}"/>
              </a:ext>
            </a:extLst>
          </p:cNvPr>
          <p:cNvSpPr/>
          <p:nvPr/>
        </p:nvSpPr>
        <p:spPr bwMode="auto">
          <a:xfrm rot="3527426">
            <a:off x="8596577" y="1122885"/>
            <a:ext cx="248342" cy="892366"/>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9" name="Arrow: Down 38">
            <a:extLst>
              <a:ext uri="{FF2B5EF4-FFF2-40B4-BE49-F238E27FC236}">
                <a16:creationId xmlns:a16="http://schemas.microsoft.com/office/drawing/2014/main" id="{9EB005A5-DF6E-559D-8C78-B4E4EF2AB7FC}"/>
              </a:ext>
            </a:extLst>
          </p:cNvPr>
          <p:cNvSpPr/>
          <p:nvPr/>
        </p:nvSpPr>
        <p:spPr bwMode="auto">
          <a:xfrm>
            <a:off x="8312266" y="3456316"/>
            <a:ext cx="500993" cy="774503"/>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0" name="Arrow: Down 39">
            <a:extLst>
              <a:ext uri="{FF2B5EF4-FFF2-40B4-BE49-F238E27FC236}">
                <a16:creationId xmlns:a16="http://schemas.microsoft.com/office/drawing/2014/main" id="{C12588A8-78A6-DE15-91C3-E6CD7260AA37}"/>
              </a:ext>
            </a:extLst>
          </p:cNvPr>
          <p:cNvSpPr/>
          <p:nvPr/>
        </p:nvSpPr>
        <p:spPr bwMode="auto">
          <a:xfrm rot="18674347">
            <a:off x="9264373" y="3164220"/>
            <a:ext cx="472780" cy="1090096"/>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1" name="TextBox 40">
            <a:extLst>
              <a:ext uri="{FF2B5EF4-FFF2-40B4-BE49-F238E27FC236}">
                <a16:creationId xmlns:a16="http://schemas.microsoft.com/office/drawing/2014/main" id="{AD5CCC41-C460-4993-C4E4-22C1096AA4CB}"/>
              </a:ext>
            </a:extLst>
          </p:cNvPr>
          <p:cNvSpPr txBox="1"/>
          <p:nvPr/>
        </p:nvSpPr>
        <p:spPr>
          <a:xfrm rot="19041748">
            <a:off x="7102883" y="3597297"/>
            <a:ext cx="517962" cy="215444"/>
          </a:xfrm>
          <a:prstGeom prst="rect">
            <a:avLst/>
          </a:prstGeom>
          <a:noFill/>
        </p:spPr>
        <p:txBody>
          <a:bodyPr wrap="none" lIns="0" tIns="0" rIns="0" bIns="0" rtlCol="0">
            <a:spAutoFit/>
          </a:bodyPr>
          <a:lstStyle/>
          <a:p>
            <a:pPr algn="l"/>
            <a:r>
              <a:rPr lang="en-US" sz="1400" dirty="0"/>
              <a:t>HTTPS</a:t>
            </a:r>
          </a:p>
        </p:txBody>
      </p:sp>
      <p:sp>
        <p:nvSpPr>
          <p:cNvPr id="42" name="TextBox 41">
            <a:extLst>
              <a:ext uri="{FF2B5EF4-FFF2-40B4-BE49-F238E27FC236}">
                <a16:creationId xmlns:a16="http://schemas.microsoft.com/office/drawing/2014/main" id="{4B41D0A9-C3CD-4BE4-7701-7AA5DFE1094C}"/>
              </a:ext>
            </a:extLst>
          </p:cNvPr>
          <p:cNvSpPr txBox="1"/>
          <p:nvPr/>
        </p:nvSpPr>
        <p:spPr>
          <a:xfrm rot="5400000">
            <a:off x="8303781" y="3681153"/>
            <a:ext cx="517962" cy="215444"/>
          </a:xfrm>
          <a:prstGeom prst="rect">
            <a:avLst/>
          </a:prstGeom>
          <a:noFill/>
        </p:spPr>
        <p:txBody>
          <a:bodyPr wrap="none" lIns="0" tIns="0" rIns="0" bIns="0" rtlCol="0">
            <a:spAutoFit/>
          </a:bodyPr>
          <a:lstStyle/>
          <a:p>
            <a:pPr algn="l"/>
            <a:r>
              <a:rPr lang="en-US" sz="1400" dirty="0"/>
              <a:t>HTTPS</a:t>
            </a:r>
          </a:p>
        </p:txBody>
      </p:sp>
      <p:sp>
        <p:nvSpPr>
          <p:cNvPr id="43" name="TextBox 42">
            <a:extLst>
              <a:ext uri="{FF2B5EF4-FFF2-40B4-BE49-F238E27FC236}">
                <a16:creationId xmlns:a16="http://schemas.microsoft.com/office/drawing/2014/main" id="{B5DBFF5C-744D-E1B1-7FD2-3E14000A74AF}"/>
              </a:ext>
            </a:extLst>
          </p:cNvPr>
          <p:cNvSpPr txBox="1"/>
          <p:nvPr/>
        </p:nvSpPr>
        <p:spPr>
          <a:xfrm rot="2402262">
            <a:off x="9212549" y="3550959"/>
            <a:ext cx="517962" cy="215444"/>
          </a:xfrm>
          <a:prstGeom prst="rect">
            <a:avLst/>
          </a:prstGeom>
          <a:noFill/>
        </p:spPr>
        <p:txBody>
          <a:bodyPr wrap="none" lIns="0" tIns="0" rIns="0" bIns="0" rtlCol="0">
            <a:spAutoFit/>
          </a:bodyPr>
          <a:lstStyle/>
          <a:p>
            <a:pPr algn="l"/>
            <a:r>
              <a:rPr lang="en-US" sz="1400" dirty="0"/>
              <a:t>HTTPS</a:t>
            </a:r>
          </a:p>
        </p:txBody>
      </p:sp>
    </p:spTree>
    <p:extLst>
      <p:ext uri="{BB962C8B-B14F-4D97-AF65-F5344CB8AC3E}">
        <p14:creationId xmlns:p14="http://schemas.microsoft.com/office/powerpoint/2010/main" val="3698131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Overview</a:t>
            </a:r>
            <a:br>
              <a:rPr lang="en-US" sz="3200" dirty="0"/>
            </a:br>
            <a:endParaRPr lang="en-US" sz="2400" dirty="0"/>
          </a:p>
        </p:txBody>
      </p:sp>
      <p:pic>
        <p:nvPicPr>
          <p:cNvPr id="9" name="Picture 8">
            <a:extLst>
              <a:ext uri="{FF2B5EF4-FFF2-40B4-BE49-F238E27FC236}">
                <a16:creationId xmlns:a16="http://schemas.microsoft.com/office/drawing/2014/main" id="{6C300CB0-3212-6EA7-8671-597EB9AE620C}"/>
              </a:ext>
            </a:extLst>
          </p:cNvPr>
          <p:cNvPicPr>
            <a:picLocks noChangeAspect="1"/>
          </p:cNvPicPr>
          <p:nvPr/>
        </p:nvPicPr>
        <p:blipFill>
          <a:blip r:embed="rId3"/>
          <a:stretch>
            <a:fillRect/>
          </a:stretch>
        </p:blipFill>
        <p:spPr>
          <a:xfrm>
            <a:off x="813020" y="1826258"/>
            <a:ext cx="10292477" cy="4216195"/>
          </a:xfrm>
          <a:prstGeom prst="rect">
            <a:avLst/>
          </a:prstGeom>
        </p:spPr>
      </p:pic>
    </p:spTree>
    <p:extLst>
      <p:ext uri="{BB962C8B-B14F-4D97-AF65-F5344CB8AC3E}">
        <p14:creationId xmlns:p14="http://schemas.microsoft.com/office/powerpoint/2010/main" val="3500185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Install the compiler, linker, builder</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4419121" cy="400110"/>
          </a:xfrm>
          <a:prstGeom prst="rect">
            <a:avLst/>
          </a:prstGeom>
          <a:noFill/>
        </p:spPr>
        <p:txBody>
          <a:bodyPr wrap="square" lIns="0">
            <a:spAutoFit/>
          </a:bodyPr>
          <a:lstStyle/>
          <a:p>
            <a:r>
              <a:rPr lang="en-GB" sz="2000" dirty="0">
                <a:latin typeface="+mj-lt"/>
              </a:rPr>
              <a:t>GCC compiler on Windows </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5414781" cy="4548938"/>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1. We will use the following GCC compiler on Windows</a:t>
            </a:r>
            <a:br>
              <a:rPr lang="en-US" sz="1600" dirty="0">
                <a:solidFill>
                  <a:srgbClr val="FFFFFF"/>
                </a:solidFill>
              </a:rPr>
            </a:br>
            <a:r>
              <a:rPr lang="en-US" sz="1600" dirty="0">
                <a:solidFill>
                  <a:srgbClr val="FFFFFF"/>
                </a:solidFill>
                <a:hlinkClick r:id="rId3"/>
              </a:rPr>
              <a:t>https://www.mingw-w64.org/</a:t>
            </a:r>
            <a:r>
              <a:rPr lang="en-US" sz="1600" dirty="0">
                <a:solidFill>
                  <a:srgbClr val="FFFFFF"/>
                </a:solidFill>
              </a:rPr>
              <a:t> </a:t>
            </a:r>
            <a:br>
              <a:rPr lang="en-US" sz="1600" dirty="0">
                <a:solidFill>
                  <a:srgbClr val="FFFFFF"/>
                </a:solidFill>
              </a:rPr>
            </a:br>
            <a:br>
              <a:rPr lang="en-US" sz="1600" dirty="0">
                <a:solidFill>
                  <a:srgbClr val="FFFFFF"/>
                </a:solidFill>
              </a:rPr>
            </a:br>
            <a:r>
              <a:rPr lang="en-US" sz="1600" dirty="0">
                <a:solidFill>
                  <a:srgbClr val="FFFFFF"/>
                </a:solidFill>
              </a:rPr>
              <a:t>2. Install MSYS2 on your machine</a:t>
            </a:r>
            <a:br>
              <a:rPr lang="en-US" sz="1600" dirty="0">
                <a:solidFill>
                  <a:srgbClr val="FFFFFF"/>
                </a:solidFill>
              </a:rPr>
            </a:br>
            <a:r>
              <a:rPr lang="en-US" sz="1600" dirty="0">
                <a:solidFill>
                  <a:srgbClr val="FFFFFF"/>
                </a:solidFill>
              </a:rPr>
              <a:t>Information: </a:t>
            </a:r>
            <a:r>
              <a:rPr lang="en-US" sz="1600" dirty="0">
                <a:solidFill>
                  <a:srgbClr val="FFFFFF"/>
                </a:solidFill>
                <a:hlinkClick r:id="rId4"/>
              </a:rPr>
              <a:t>https://www.msys2.org/</a:t>
            </a:r>
            <a:r>
              <a:rPr lang="en-US" sz="1600" dirty="0">
                <a:solidFill>
                  <a:srgbClr val="FFFFFF"/>
                </a:solidFill>
              </a:rPr>
              <a:t> </a:t>
            </a:r>
            <a:br>
              <a:rPr lang="en-US" sz="1600" dirty="0">
                <a:solidFill>
                  <a:srgbClr val="FFFFFF"/>
                </a:solidFill>
              </a:rPr>
            </a:br>
            <a:r>
              <a:rPr lang="en-US" sz="1600" dirty="0">
                <a:solidFill>
                  <a:srgbClr val="FFFFFF"/>
                </a:solidFill>
              </a:rPr>
              <a:t>Binaries: </a:t>
            </a:r>
            <a:r>
              <a:rPr lang="en-US" sz="1600" dirty="0">
                <a:solidFill>
                  <a:srgbClr val="FFFFFF"/>
                </a:solidFill>
                <a:hlinkClick r:id="rId5"/>
              </a:rPr>
              <a:t>https://github.com/msys2/msys2-installer/releases/download/2024-05-07/msys2-x86_64-20240507.exe</a:t>
            </a:r>
            <a:r>
              <a:rPr lang="en-US" sz="1600" dirty="0">
                <a:solidFill>
                  <a:srgbClr val="FFFFFF"/>
                </a:solidFill>
              </a:rPr>
              <a:t> </a:t>
            </a:r>
          </a:p>
          <a:p>
            <a:pPr defTabSz="914367">
              <a:lnSpc>
                <a:spcPct val="90000"/>
              </a:lnSpc>
              <a:spcAft>
                <a:spcPts val="600"/>
              </a:spcAft>
            </a:pPr>
            <a:endParaRPr lang="en-US" sz="1600" dirty="0">
              <a:solidFill>
                <a:srgbClr val="FFFFFF"/>
              </a:solidFill>
            </a:endParaRPr>
          </a:p>
          <a:p>
            <a:r>
              <a:rPr lang="en-US" sz="1600" dirty="0">
                <a:solidFill>
                  <a:srgbClr val="FFFFFF"/>
                </a:solidFill>
              </a:rPr>
              <a:t>3. Install GCC in MSYS2 shell:</a:t>
            </a:r>
            <a:br>
              <a:rPr lang="en-US" sz="1600" dirty="0">
                <a:solidFill>
                  <a:srgbClr val="FFFFFF"/>
                </a:solidFill>
              </a:rPr>
            </a:br>
            <a:r>
              <a:rPr lang="en-US" sz="1600" i="1" dirty="0" err="1">
                <a:solidFill>
                  <a:srgbClr val="FFFFFF"/>
                </a:solidFill>
              </a:rPr>
              <a:t>pacman</a:t>
            </a:r>
            <a:r>
              <a:rPr lang="en-US" sz="1600" i="1" dirty="0">
                <a:solidFill>
                  <a:srgbClr val="FFFFFF"/>
                </a:solidFill>
              </a:rPr>
              <a:t> -S mingw-w64-ucrt-x86_64-gcc</a:t>
            </a:r>
            <a:br>
              <a:rPr lang="en-US" sz="1600" i="1" dirty="0">
                <a:solidFill>
                  <a:srgbClr val="FFFFFF"/>
                </a:solidFill>
              </a:rPr>
            </a:br>
            <a:br>
              <a:rPr lang="en-US" sz="1600" dirty="0">
                <a:solidFill>
                  <a:srgbClr val="FFFFFF"/>
                </a:solidFill>
              </a:rPr>
            </a:br>
            <a:r>
              <a:rPr lang="en-US" sz="1600" dirty="0">
                <a:solidFill>
                  <a:srgbClr val="FFFFFF"/>
                </a:solidFill>
              </a:rPr>
              <a:t>4. Run GCC:</a:t>
            </a:r>
            <a:br>
              <a:rPr lang="en-US" sz="1600" dirty="0">
                <a:solidFill>
                  <a:srgbClr val="FFFFFF"/>
                </a:solidFill>
              </a:rPr>
            </a:br>
            <a:r>
              <a:rPr lang="en-US" sz="1600" i="1" dirty="0" err="1">
                <a:solidFill>
                  <a:srgbClr val="FFFFFF"/>
                </a:solidFill>
              </a:rPr>
              <a:t>gcc</a:t>
            </a:r>
            <a:r>
              <a:rPr lang="en-US" sz="1600" i="1" dirty="0">
                <a:solidFill>
                  <a:srgbClr val="FFFFFF"/>
                </a:solidFill>
              </a:rPr>
              <a:t> –version</a:t>
            </a:r>
            <a:br>
              <a:rPr lang="en-US" sz="1600" i="1" dirty="0">
                <a:solidFill>
                  <a:srgbClr val="FFFFFF"/>
                </a:solidFill>
              </a:rPr>
            </a:br>
            <a:r>
              <a:rPr lang="en-US" sz="1200" i="1" dirty="0"/>
              <a:t>gcc.exe (Rev6, Built by MSYS2 project) 13.2.0</a:t>
            </a:r>
          </a:p>
          <a:p>
            <a:r>
              <a:rPr lang="en-US" sz="1200" i="1" dirty="0"/>
              <a:t>Copyright (C) 2023 Free Software Foundation, Inc.</a:t>
            </a:r>
          </a:p>
          <a:p>
            <a:r>
              <a:rPr lang="en-US" sz="1200" i="1" dirty="0"/>
              <a:t>This is free software; see the source for copying conditions.  There is NO</a:t>
            </a:r>
          </a:p>
          <a:p>
            <a:r>
              <a:rPr lang="en-US" sz="1200" i="1" dirty="0"/>
              <a:t>warranty; not even for MERCHANTABILITY or FITNESS FOR A PARTICULAR PURPOSE.</a:t>
            </a:r>
            <a:br>
              <a:rPr lang="en-US" sz="1600" i="1" dirty="0">
                <a:solidFill>
                  <a:srgbClr val="FFFFFF"/>
                </a:solidFill>
              </a:rPr>
            </a:br>
            <a:endParaRPr lang="en-US" sz="1600" i="1" dirty="0">
              <a:solidFill>
                <a:srgbClr val="FFFFFF"/>
              </a:solidFill>
            </a:endParaRPr>
          </a:p>
        </p:txBody>
      </p:sp>
      <p:pic>
        <p:nvPicPr>
          <p:cNvPr id="7" name="Picture 6">
            <a:extLst>
              <a:ext uri="{FF2B5EF4-FFF2-40B4-BE49-F238E27FC236}">
                <a16:creationId xmlns:a16="http://schemas.microsoft.com/office/drawing/2014/main" id="{A2880E78-CA61-931A-7A0F-6295C24F6A25}"/>
              </a:ext>
            </a:extLst>
          </p:cNvPr>
          <p:cNvPicPr>
            <a:picLocks noChangeAspect="1"/>
          </p:cNvPicPr>
          <p:nvPr/>
        </p:nvPicPr>
        <p:blipFill>
          <a:blip r:embed="rId6"/>
          <a:stretch>
            <a:fillRect/>
          </a:stretch>
        </p:blipFill>
        <p:spPr>
          <a:xfrm>
            <a:off x="6592947" y="237910"/>
            <a:ext cx="4782217" cy="3372321"/>
          </a:xfrm>
          <a:prstGeom prst="rect">
            <a:avLst/>
          </a:prstGeom>
        </p:spPr>
      </p:pic>
      <p:pic>
        <p:nvPicPr>
          <p:cNvPr id="9" name="Picture 8">
            <a:extLst>
              <a:ext uri="{FF2B5EF4-FFF2-40B4-BE49-F238E27FC236}">
                <a16:creationId xmlns:a16="http://schemas.microsoft.com/office/drawing/2014/main" id="{E406530F-ED87-8C2D-9095-04CC1F3DE6BE}"/>
              </a:ext>
            </a:extLst>
          </p:cNvPr>
          <p:cNvPicPr>
            <a:picLocks noChangeAspect="1"/>
          </p:cNvPicPr>
          <p:nvPr/>
        </p:nvPicPr>
        <p:blipFill>
          <a:blip r:embed="rId7"/>
          <a:stretch>
            <a:fillRect/>
          </a:stretch>
        </p:blipFill>
        <p:spPr>
          <a:xfrm>
            <a:off x="6482045" y="4561328"/>
            <a:ext cx="5420481" cy="885949"/>
          </a:xfrm>
          <a:prstGeom prst="rect">
            <a:avLst/>
          </a:prstGeom>
        </p:spPr>
      </p:pic>
    </p:spTree>
    <p:extLst>
      <p:ext uri="{BB962C8B-B14F-4D97-AF65-F5344CB8AC3E}">
        <p14:creationId xmlns:p14="http://schemas.microsoft.com/office/powerpoint/2010/main" val="3804769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first program</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448978"/>
            <a:ext cx="4419121" cy="400110"/>
          </a:xfrm>
          <a:prstGeom prst="rect">
            <a:avLst/>
          </a:prstGeom>
          <a:noFill/>
        </p:spPr>
        <p:txBody>
          <a:bodyPr wrap="square" lIns="0">
            <a:spAutoFit/>
          </a:bodyPr>
          <a:lstStyle/>
          <a:p>
            <a:r>
              <a:rPr lang="en-GB" sz="2000" dirty="0">
                <a:latin typeface="+mj-lt"/>
              </a:rPr>
              <a:t>Open MSYS2 shell</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1921388"/>
            <a:ext cx="4419121" cy="741742"/>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Run the following command in the MSYS2 shell</a:t>
            </a:r>
          </a:p>
          <a:p>
            <a:pPr defTabSz="914367">
              <a:lnSpc>
                <a:spcPct val="90000"/>
              </a:lnSpc>
              <a:spcAft>
                <a:spcPts val="600"/>
              </a:spcAft>
            </a:pPr>
            <a:r>
              <a:rPr lang="en-US" sz="1600" i="1" dirty="0">
                <a:solidFill>
                  <a:srgbClr val="FFFFFF"/>
                </a:solidFill>
              </a:rPr>
              <a:t>notepad </a:t>
            </a:r>
            <a:r>
              <a:rPr lang="en-US" sz="1600" i="1" dirty="0" err="1">
                <a:solidFill>
                  <a:srgbClr val="FFFFFF"/>
                </a:solidFill>
              </a:rPr>
              <a:t>test.c</a:t>
            </a:r>
            <a:br>
              <a:rPr lang="en-US" sz="1600" i="1" dirty="0">
                <a:solidFill>
                  <a:srgbClr val="FFFFFF"/>
                </a:solidFill>
              </a:rPr>
            </a:br>
            <a:endParaRPr lang="en-US" sz="1600" i="1" dirty="0">
              <a:solidFill>
                <a:srgbClr val="FFFFFF"/>
              </a:solidFill>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16851" y="4423563"/>
            <a:ext cx="4180460" cy="400110"/>
          </a:xfrm>
          <a:prstGeom prst="rect">
            <a:avLst/>
          </a:prstGeom>
          <a:noFill/>
        </p:spPr>
        <p:txBody>
          <a:bodyPr wrap="square" lIns="0">
            <a:spAutoFit/>
          </a:bodyPr>
          <a:lstStyle/>
          <a:p>
            <a:r>
              <a:rPr lang="en-GB" sz="2000" dirty="0">
                <a:latin typeface="+mj-lt"/>
              </a:rPr>
              <a:t>Compile the source file ‘</a:t>
            </a:r>
            <a:r>
              <a:rPr lang="en-GB" sz="2000" dirty="0" err="1">
                <a:latin typeface="+mj-lt"/>
              </a:rPr>
              <a:t>test.c</a:t>
            </a:r>
            <a:r>
              <a:rPr lang="en-GB" sz="2000" dirty="0">
                <a:latin typeface="+mj-lt"/>
              </a:rPr>
              <a:t>’</a:t>
            </a:r>
            <a:endParaRPr lang="en-GB" dirty="0">
              <a:latin typeface="+mj-lt"/>
            </a:endParaRPr>
          </a:p>
        </p:txBody>
      </p:sp>
      <p:sp>
        <p:nvSpPr>
          <p:cNvPr id="47" name="TextBox 46">
            <a:extLst>
              <a:ext uri="{FF2B5EF4-FFF2-40B4-BE49-F238E27FC236}">
                <a16:creationId xmlns:a16="http://schemas.microsoft.com/office/drawing/2014/main" id="{F3B58C9B-51AF-0E8D-8B58-D1D631931E5F}"/>
              </a:ext>
            </a:extLst>
          </p:cNvPr>
          <p:cNvSpPr txBox="1"/>
          <p:nvPr/>
        </p:nvSpPr>
        <p:spPr>
          <a:xfrm>
            <a:off x="616851" y="4885164"/>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err="1">
                <a:solidFill>
                  <a:srgbClr val="FFFFFF"/>
                </a:solidFill>
              </a:rPr>
              <a:t>gcc</a:t>
            </a:r>
            <a:r>
              <a:rPr lang="en-US" sz="1600" i="1" dirty="0">
                <a:solidFill>
                  <a:srgbClr val="FFFFFF"/>
                </a:solidFill>
              </a:rPr>
              <a:t> </a:t>
            </a:r>
            <a:r>
              <a:rPr lang="en-US" sz="1600" i="1" dirty="0" err="1">
                <a:solidFill>
                  <a:srgbClr val="FFFFFF"/>
                </a:solidFill>
              </a:rPr>
              <a:t>test.c</a:t>
            </a:r>
            <a:r>
              <a:rPr lang="en-US" sz="1600" i="1" dirty="0">
                <a:solidFill>
                  <a:srgbClr val="FFFFFF"/>
                </a:solidFill>
              </a:rPr>
              <a:t> –o test.exe</a:t>
            </a:r>
          </a:p>
        </p:txBody>
      </p:sp>
      <p:sp>
        <p:nvSpPr>
          <p:cNvPr id="2" name="TextBox 1">
            <a:extLst>
              <a:ext uri="{FF2B5EF4-FFF2-40B4-BE49-F238E27FC236}">
                <a16:creationId xmlns:a16="http://schemas.microsoft.com/office/drawing/2014/main" id="{84DAC149-33F4-4180-3522-8BEC6C2D4911}"/>
              </a:ext>
            </a:extLst>
          </p:cNvPr>
          <p:cNvSpPr txBox="1"/>
          <p:nvPr/>
        </p:nvSpPr>
        <p:spPr>
          <a:xfrm>
            <a:off x="616851" y="2503071"/>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616851" y="2975481"/>
            <a:ext cx="4419121" cy="1637371"/>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#include "</a:t>
            </a:r>
            <a:r>
              <a:rPr lang="en-US" sz="1600" i="1" dirty="0" err="1">
                <a:solidFill>
                  <a:srgbClr val="FFFFFF"/>
                </a:solidFill>
              </a:rPr>
              <a:t>stdio.h</a:t>
            </a:r>
            <a:r>
              <a:rPr lang="en-US" sz="1600" i="1" dirty="0">
                <a:solidFill>
                  <a:srgbClr val="FFFFFF"/>
                </a:solidFill>
              </a:rPr>
              <a:t>"</a:t>
            </a:r>
          </a:p>
          <a:p>
            <a:pPr defTabSz="914367">
              <a:lnSpc>
                <a:spcPct val="90000"/>
              </a:lnSpc>
              <a:spcAft>
                <a:spcPts val="600"/>
              </a:spcAft>
            </a:pPr>
            <a:r>
              <a:rPr lang="en-US" sz="1600" i="1" dirty="0">
                <a:solidFill>
                  <a:srgbClr val="FFFFFF"/>
                </a:solidFill>
              </a:rPr>
              <a:t>int main()</a:t>
            </a:r>
          </a:p>
          <a:p>
            <a:pPr defTabSz="914367">
              <a:lnSpc>
                <a:spcPct val="90000"/>
              </a:lnSpc>
              <a:spcAft>
                <a:spcPts val="600"/>
              </a:spcAft>
            </a:pPr>
            <a:r>
              <a:rPr lang="en-US" sz="1600" i="1" dirty="0">
                <a:solidFill>
                  <a:srgbClr val="FFFFFF"/>
                </a:solidFill>
              </a:rPr>
              <a:t>{</a:t>
            </a:r>
          </a:p>
          <a:p>
            <a:pPr defTabSz="914367">
              <a:lnSpc>
                <a:spcPct val="90000"/>
              </a:lnSpc>
              <a:spcAft>
                <a:spcPts val="600"/>
              </a:spcAft>
            </a:pPr>
            <a:r>
              <a:rPr lang="en-US" sz="1600" i="1" dirty="0" err="1">
                <a:solidFill>
                  <a:srgbClr val="FFFFFF"/>
                </a:solidFill>
              </a:rPr>
              <a:t>printf</a:t>
            </a:r>
            <a:r>
              <a:rPr lang="en-US" sz="1600" i="1" dirty="0">
                <a:solidFill>
                  <a:srgbClr val="FFFFFF"/>
                </a:solidFill>
              </a:rPr>
              <a:t>("Hello World\n");</a:t>
            </a:r>
          </a:p>
          <a:p>
            <a:pPr defTabSz="914367">
              <a:lnSpc>
                <a:spcPct val="90000"/>
              </a:lnSpc>
              <a:spcAft>
                <a:spcPts val="600"/>
              </a:spcAft>
            </a:pPr>
            <a:r>
              <a:rPr lang="en-US" sz="1600" i="1" dirty="0">
                <a:solidFill>
                  <a:srgbClr val="FFFFFF"/>
                </a:solidFill>
              </a:rPr>
              <a:t>}</a:t>
            </a:r>
            <a:br>
              <a:rPr lang="en-US" sz="1600" i="1" dirty="0">
                <a:solidFill>
                  <a:srgbClr val="FFFFFF"/>
                </a:solidFill>
              </a:rPr>
            </a:br>
            <a:endParaRPr lang="en-US" sz="1600" i="1" dirty="0">
              <a:solidFill>
                <a:srgbClr val="FFFFFF"/>
              </a:solidFill>
            </a:endParaRPr>
          </a:p>
        </p:txBody>
      </p:sp>
      <p:sp>
        <p:nvSpPr>
          <p:cNvPr id="4" name="TextBox 3">
            <a:extLst>
              <a:ext uri="{FF2B5EF4-FFF2-40B4-BE49-F238E27FC236}">
                <a16:creationId xmlns:a16="http://schemas.microsoft.com/office/drawing/2014/main" id="{E9AA72AE-C24D-0DC6-5E71-36688117A44C}"/>
              </a:ext>
            </a:extLst>
          </p:cNvPr>
          <p:cNvSpPr txBox="1"/>
          <p:nvPr/>
        </p:nvSpPr>
        <p:spPr>
          <a:xfrm>
            <a:off x="616851" y="5256057"/>
            <a:ext cx="4869550" cy="400110"/>
          </a:xfrm>
          <a:prstGeom prst="rect">
            <a:avLst/>
          </a:prstGeom>
          <a:noFill/>
        </p:spPr>
        <p:txBody>
          <a:bodyPr wrap="square" lIns="0">
            <a:spAutoFit/>
          </a:bodyPr>
          <a:lstStyle/>
          <a:p>
            <a:r>
              <a:rPr lang="en-GB" sz="2000" dirty="0">
                <a:latin typeface="+mj-lt"/>
              </a:rPr>
              <a:t>Run the program  in the MSYS2 shell</a:t>
            </a:r>
            <a:endParaRPr lang="en-GB" dirty="0">
              <a:latin typeface="+mj-lt"/>
            </a:endParaRPr>
          </a:p>
        </p:txBody>
      </p:sp>
      <p:sp>
        <p:nvSpPr>
          <p:cNvPr id="5" name="TextBox 4">
            <a:extLst>
              <a:ext uri="{FF2B5EF4-FFF2-40B4-BE49-F238E27FC236}">
                <a16:creationId xmlns:a16="http://schemas.microsoft.com/office/drawing/2014/main" id="{FED87E6C-08E6-A627-527B-ACBBF2211A82}"/>
              </a:ext>
            </a:extLst>
          </p:cNvPr>
          <p:cNvSpPr txBox="1"/>
          <p:nvPr/>
        </p:nvSpPr>
        <p:spPr>
          <a:xfrm>
            <a:off x="616851" y="5739202"/>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
        <p:nvSpPr>
          <p:cNvPr id="6" name="TextBox 5">
            <a:extLst>
              <a:ext uri="{FF2B5EF4-FFF2-40B4-BE49-F238E27FC236}">
                <a16:creationId xmlns:a16="http://schemas.microsoft.com/office/drawing/2014/main" id="{7D3CE5B9-AB8A-51DF-5FCB-B53F4086CB92}"/>
              </a:ext>
            </a:extLst>
          </p:cNvPr>
          <p:cNvSpPr txBox="1"/>
          <p:nvPr/>
        </p:nvSpPr>
        <p:spPr>
          <a:xfrm>
            <a:off x="616851" y="5933179"/>
            <a:ext cx="8653898" cy="400110"/>
          </a:xfrm>
          <a:prstGeom prst="rect">
            <a:avLst/>
          </a:prstGeom>
          <a:noFill/>
        </p:spPr>
        <p:txBody>
          <a:bodyPr wrap="square" lIns="0">
            <a:spAutoFit/>
          </a:bodyPr>
          <a:lstStyle/>
          <a:p>
            <a:r>
              <a:rPr lang="en-GB" sz="2000" dirty="0">
                <a:latin typeface="+mj-lt"/>
              </a:rPr>
              <a:t>Run the program  in the </a:t>
            </a:r>
            <a:r>
              <a:rPr lang="en-GB" sz="2000" dirty="0" err="1">
                <a:latin typeface="+mj-lt"/>
              </a:rPr>
              <a:t>cmd</a:t>
            </a:r>
            <a:r>
              <a:rPr lang="en-GB" sz="2000" dirty="0">
                <a:latin typeface="+mj-lt"/>
              </a:rPr>
              <a:t> shell under c:\msys64\home\&lt;YOURNAME&gt;</a:t>
            </a:r>
            <a:endParaRPr lang="en-GB" dirty="0">
              <a:latin typeface="+mj-lt"/>
            </a:endParaRPr>
          </a:p>
        </p:txBody>
      </p:sp>
      <p:sp>
        <p:nvSpPr>
          <p:cNvPr id="7" name="TextBox 6">
            <a:extLst>
              <a:ext uri="{FF2B5EF4-FFF2-40B4-BE49-F238E27FC236}">
                <a16:creationId xmlns:a16="http://schemas.microsoft.com/office/drawing/2014/main" id="{82094361-464B-C1E6-D393-86700FC55CA2}"/>
              </a:ext>
            </a:extLst>
          </p:cNvPr>
          <p:cNvSpPr txBox="1"/>
          <p:nvPr/>
        </p:nvSpPr>
        <p:spPr>
          <a:xfrm>
            <a:off x="616851" y="6394780"/>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Tree>
    <p:extLst>
      <p:ext uri="{BB962C8B-B14F-4D97-AF65-F5344CB8AC3E}">
        <p14:creationId xmlns:p14="http://schemas.microsoft.com/office/powerpoint/2010/main" val="3404745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Optimize your program size</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448978"/>
            <a:ext cx="7522214" cy="400110"/>
          </a:xfrm>
          <a:prstGeom prst="rect">
            <a:avLst/>
          </a:prstGeom>
          <a:noFill/>
        </p:spPr>
        <p:txBody>
          <a:bodyPr wrap="square" lIns="0">
            <a:spAutoFit/>
          </a:bodyPr>
          <a:lstStyle/>
          <a:p>
            <a:r>
              <a:rPr lang="en-GB" sz="2000" dirty="0">
                <a:latin typeface="+mj-lt"/>
              </a:rPr>
              <a:t>Compile and build the application and optimize the size</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1921388"/>
            <a:ext cx="5177367" cy="769441"/>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Run the following command in the MSYS2 shell</a:t>
            </a:r>
          </a:p>
          <a:p>
            <a:pPr defTabSz="914367">
              <a:lnSpc>
                <a:spcPct val="90000"/>
              </a:lnSpc>
              <a:spcAft>
                <a:spcPts val="600"/>
              </a:spcAft>
            </a:pPr>
            <a:r>
              <a:rPr lang="pt-BR" sz="1800" i="1" dirty="0">
                <a:latin typeface="Lucida Console" panose="020B0609040504020204" pitchFamily="49" charset="0"/>
              </a:rPr>
              <a:t> </a:t>
            </a:r>
            <a:r>
              <a:rPr lang="pt-BR" sz="1600" i="1" dirty="0">
                <a:latin typeface="Lucida Console" panose="020B0609040504020204" pitchFamily="49" charset="0"/>
              </a:rPr>
              <a:t>gcc test.c -o testO.exe -O2 -s</a:t>
            </a:r>
            <a:br>
              <a:rPr lang="en-US" sz="1600" i="1" dirty="0">
                <a:solidFill>
                  <a:srgbClr val="FFFFFF"/>
                </a:solidFill>
              </a:rPr>
            </a:br>
            <a:endParaRPr lang="en-US" sz="1600" i="1" dirty="0">
              <a:solidFill>
                <a:srgbClr val="FFFFFF"/>
              </a:solidFill>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16851" y="4423563"/>
            <a:ext cx="4180460" cy="400110"/>
          </a:xfrm>
          <a:prstGeom prst="rect">
            <a:avLst/>
          </a:prstGeom>
          <a:noFill/>
        </p:spPr>
        <p:txBody>
          <a:bodyPr wrap="square" lIns="0">
            <a:spAutoFit/>
          </a:bodyPr>
          <a:lstStyle/>
          <a:p>
            <a:r>
              <a:rPr lang="en-GB" sz="2000" dirty="0">
                <a:latin typeface="+mj-lt"/>
              </a:rPr>
              <a:t>Compile the source file ‘</a:t>
            </a:r>
            <a:r>
              <a:rPr lang="en-GB" sz="2000" dirty="0" err="1">
                <a:latin typeface="+mj-lt"/>
              </a:rPr>
              <a:t>test.c</a:t>
            </a:r>
            <a:r>
              <a:rPr lang="en-GB" sz="2000" dirty="0">
                <a:latin typeface="+mj-lt"/>
              </a:rPr>
              <a:t>’</a:t>
            </a:r>
            <a:endParaRPr lang="en-GB" dirty="0">
              <a:latin typeface="+mj-lt"/>
            </a:endParaRPr>
          </a:p>
        </p:txBody>
      </p:sp>
      <p:sp>
        <p:nvSpPr>
          <p:cNvPr id="47" name="TextBox 46">
            <a:extLst>
              <a:ext uri="{FF2B5EF4-FFF2-40B4-BE49-F238E27FC236}">
                <a16:creationId xmlns:a16="http://schemas.microsoft.com/office/drawing/2014/main" id="{F3B58C9B-51AF-0E8D-8B58-D1D631931E5F}"/>
              </a:ext>
            </a:extLst>
          </p:cNvPr>
          <p:cNvSpPr txBox="1"/>
          <p:nvPr/>
        </p:nvSpPr>
        <p:spPr>
          <a:xfrm>
            <a:off x="616851" y="4885164"/>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err="1">
                <a:solidFill>
                  <a:srgbClr val="FFFFFF"/>
                </a:solidFill>
              </a:rPr>
              <a:t>gcc</a:t>
            </a:r>
            <a:r>
              <a:rPr lang="en-US" sz="1600" i="1" dirty="0">
                <a:solidFill>
                  <a:srgbClr val="FFFFFF"/>
                </a:solidFill>
              </a:rPr>
              <a:t> </a:t>
            </a:r>
            <a:r>
              <a:rPr lang="en-US" sz="1600" i="1" dirty="0" err="1">
                <a:solidFill>
                  <a:srgbClr val="FFFFFF"/>
                </a:solidFill>
              </a:rPr>
              <a:t>test.c</a:t>
            </a:r>
            <a:r>
              <a:rPr lang="en-US" sz="1600" i="1" dirty="0">
                <a:solidFill>
                  <a:srgbClr val="FFFFFF"/>
                </a:solidFill>
              </a:rPr>
              <a:t> –o </a:t>
            </a:r>
            <a:r>
              <a:rPr lang="en-US" sz="1600" i="1">
                <a:solidFill>
                  <a:srgbClr val="FFFFFF"/>
                </a:solidFill>
              </a:rPr>
              <a:t>test.asm -S</a:t>
            </a:r>
            <a:endParaRPr lang="en-US" sz="1600" i="1" dirty="0">
              <a:solidFill>
                <a:srgbClr val="FFFFFF"/>
              </a:solidFill>
            </a:endParaRPr>
          </a:p>
        </p:txBody>
      </p:sp>
      <p:sp>
        <p:nvSpPr>
          <p:cNvPr id="2" name="TextBox 1">
            <a:extLst>
              <a:ext uri="{FF2B5EF4-FFF2-40B4-BE49-F238E27FC236}">
                <a16:creationId xmlns:a16="http://schemas.microsoft.com/office/drawing/2014/main" id="{84DAC149-33F4-4180-3522-8BEC6C2D4911}"/>
              </a:ext>
            </a:extLst>
          </p:cNvPr>
          <p:cNvSpPr txBox="1"/>
          <p:nvPr/>
        </p:nvSpPr>
        <p:spPr>
          <a:xfrm>
            <a:off x="616851" y="2503071"/>
            <a:ext cx="4419121" cy="400110"/>
          </a:xfrm>
          <a:prstGeom prst="rect">
            <a:avLst/>
          </a:prstGeom>
          <a:noFill/>
        </p:spPr>
        <p:txBody>
          <a:bodyPr wrap="square" lIns="0">
            <a:spAutoFit/>
          </a:bodyPr>
          <a:lstStyle/>
          <a:p>
            <a:r>
              <a:rPr lang="en-GB" sz="2000" dirty="0">
                <a:latin typeface="+mj-lt"/>
              </a:rPr>
              <a:t>Check the size of the new binary</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616851" y="2975481"/>
            <a:ext cx="4419121" cy="547842"/>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Run the following command in the MSYS2 shell</a:t>
            </a:r>
          </a:p>
          <a:p>
            <a:pPr defTabSz="914367">
              <a:lnSpc>
                <a:spcPct val="90000"/>
              </a:lnSpc>
              <a:spcAft>
                <a:spcPts val="600"/>
              </a:spcAft>
            </a:pPr>
            <a:r>
              <a:rPr lang="pt-BR" sz="1800" i="1" dirty="0">
                <a:latin typeface="Lucida Console" panose="020B0609040504020204" pitchFamily="49" charset="0"/>
              </a:rPr>
              <a:t> </a:t>
            </a:r>
            <a:r>
              <a:rPr lang="pt-BR" sz="1600" i="1" dirty="0">
                <a:latin typeface="Lucida Console" panose="020B0609040504020204" pitchFamily="49" charset="0"/>
              </a:rPr>
              <a:t>ls –l</a:t>
            </a:r>
            <a:endParaRPr lang="en-US" sz="1600" i="1" dirty="0">
              <a:solidFill>
                <a:srgbClr val="FFFFFF"/>
              </a:solidFill>
            </a:endParaRPr>
          </a:p>
        </p:txBody>
      </p:sp>
      <p:sp>
        <p:nvSpPr>
          <p:cNvPr id="4" name="TextBox 3">
            <a:extLst>
              <a:ext uri="{FF2B5EF4-FFF2-40B4-BE49-F238E27FC236}">
                <a16:creationId xmlns:a16="http://schemas.microsoft.com/office/drawing/2014/main" id="{E9AA72AE-C24D-0DC6-5E71-36688117A44C}"/>
              </a:ext>
            </a:extLst>
          </p:cNvPr>
          <p:cNvSpPr txBox="1"/>
          <p:nvPr/>
        </p:nvSpPr>
        <p:spPr>
          <a:xfrm>
            <a:off x="616851" y="5256057"/>
            <a:ext cx="4869550" cy="400110"/>
          </a:xfrm>
          <a:prstGeom prst="rect">
            <a:avLst/>
          </a:prstGeom>
          <a:noFill/>
        </p:spPr>
        <p:txBody>
          <a:bodyPr wrap="square" lIns="0">
            <a:spAutoFit/>
          </a:bodyPr>
          <a:lstStyle/>
          <a:p>
            <a:r>
              <a:rPr lang="en-GB" sz="2000" dirty="0">
                <a:latin typeface="+mj-lt"/>
              </a:rPr>
              <a:t>Run the program  in the MSYS2 shell</a:t>
            </a:r>
            <a:endParaRPr lang="en-GB" dirty="0">
              <a:latin typeface="+mj-lt"/>
            </a:endParaRPr>
          </a:p>
        </p:txBody>
      </p:sp>
      <p:sp>
        <p:nvSpPr>
          <p:cNvPr id="5" name="TextBox 4">
            <a:extLst>
              <a:ext uri="{FF2B5EF4-FFF2-40B4-BE49-F238E27FC236}">
                <a16:creationId xmlns:a16="http://schemas.microsoft.com/office/drawing/2014/main" id="{FED87E6C-08E6-A627-527B-ACBBF2211A82}"/>
              </a:ext>
            </a:extLst>
          </p:cNvPr>
          <p:cNvSpPr txBox="1"/>
          <p:nvPr/>
        </p:nvSpPr>
        <p:spPr>
          <a:xfrm>
            <a:off x="616851" y="5739202"/>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
        <p:nvSpPr>
          <p:cNvPr id="6" name="TextBox 5">
            <a:extLst>
              <a:ext uri="{FF2B5EF4-FFF2-40B4-BE49-F238E27FC236}">
                <a16:creationId xmlns:a16="http://schemas.microsoft.com/office/drawing/2014/main" id="{7D3CE5B9-AB8A-51DF-5FCB-B53F4086CB92}"/>
              </a:ext>
            </a:extLst>
          </p:cNvPr>
          <p:cNvSpPr txBox="1"/>
          <p:nvPr/>
        </p:nvSpPr>
        <p:spPr>
          <a:xfrm>
            <a:off x="616851" y="5933179"/>
            <a:ext cx="8653898" cy="400110"/>
          </a:xfrm>
          <a:prstGeom prst="rect">
            <a:avLst/>
          </a:prstGeom>
          <a:noFill/>
        </p:spPr>
        <p:txBody>
          <a:bodyPr wrap="square" lIns="0">
            <a:spAutoFit/>
          </a:bodyPr>
          <a:lstStyle/>
          <a:p>
            <a:r>
              <a:rPr lang="en-GB" sz="2000" dirty="0">
                <a:latin typeface="+mj-lt"/>
              </a:rPr>
              <a:t>Run the program  in the </a:t>
            </a:r>
            <a:r>
              <a:rPr lang="en-GB" sz="2000" dirty="0" err="1">
                <a:latin typeface="+mj-lt"/>
              </a:rPr>
              <a:t>cmd</a:t>
            </a:r>
            <a:r>
              <a:rPr lang="en-GB" sz="2000" dirty="0">
                <a:latin typeface="+mj-lt"/>
              </a:rPr>
              <a:t> shell under c:\msys64\home\&lt;YOURNAME&gt;</a:t>
            </a:r>
            <a:endParaRPr lang="en-GB" dirty="0">
              <a:latin typeface="+mj-lt"/>
            </a:endParaRPr>
          </a:p>
        </p:txBody>
      </p:sp>
      <p:sp>
        <p:nvSpPr>
          <p:cNvPr id="7" name="TextBox 6">
            <a:extLst>
              <a:ext uri="{FF2B5EF4-FFF2-40B4-BE49-F238E27FC236}">
                <a16:creationId xmlns:a16="http://schemas.microsoft.com/office/drawing/2014/main" id="{82094361-464B-C1E6-D393-86700FC55CA2}"/>
              </a:ext>
            </a:extLst>
          </p:cNvPr>
          <p:cNvSpPr txBox="1"/>
          <p:nvPr/>
        </p:nvSpPr>
        <p:spPr>
          <a:xfrm>
            <a:off x="616851" y="6394780"/>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Tree>
    <p:extLst>
      <p:ext uri="{BB962C8B-B14F-4D97-AF65-F5344CB8AC3E}">
        <p14:creationId xmlns:p14="http://schemas.microsoft.com/office/powerpoint/2010/main" val="570671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first program</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448978"/>
            <a:ext cx="4419121" cy="400110"/>
          </a:xfrm>
          <a:prstGeom prst="rect">
            <a:avLst/>
          </a:prstGeom>
          <a:noFill/>
        </p:spPr>
        <p:txBody>
          <a:bodyPr wrap="square" lIns="0">
            <a:spAutoFit/>
          </a:bodyPr>
          <a:lstStyle/>
          <a:p>
            <a:r>
              <a:rPr lang="en-GB" sz="2000" dirty="0">
                <a:latin typeface="+mj-lt"/>
              </a:rPr>
              <a:t>Open MSYS2 shell</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1921388"/>
            <a:ext cx="4419121" cy="741742"/>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Run the following command in the MSYS2 shell</a:t>
            </a:r>
          </a:p>
          <a:p>
            <a:pPr defTabSz="914367">
              <a:lnSpc>
                <a:spcPct val="90000"/>
              </a:lnSpc>
              <a:spcAft>
                <a:spcPts val="600"/>
              </a:spcAft>
            </a:pPr>
            <a:r>
              <a:rPr lang="en-US" sz="1600" i="1" dirty="0">
                <a:solidFill>
                  <a:srgbClr val="FFFFFF"/>
                </a:solidFill>
              </a:rPr>
              <a:t>notepad </a:t>
            </a:r>
            <a:r>
              <a:rPr lang="en-US" sz="1600" i="1" dirty="0" err="1">
                <a:solidFill>
                  <a:srgbClr val="FFFFFF"/>
                </a:solidFill>
              </a:rPr>
              <a:t>test.c</a:t>
            </a:r>
            <a:br>
              <a:rPr lang="en-US" sz="1600" i="1" dirty="0">
                <a:solidFill>
                  <a:srgbClr val="FFFFFF"/>
                </a:solidFill>
              </a:rPr>
            </a:br>
            <a:endParaRPr lang="en-US" sz="1600" i="1" dirty="0">
              <a:solidFill>
                <a:srgbClr val="FFFFFF"/>
              </a:solidFill>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16851" y="4423563"/>
            <a:ext cx="4180460" cy="400110"/>
          </a:xfrm>
          <a:prstGeom prst="rect">
            <a:avLst/>
          </a:prstGeom>
          <a:noFill/>
        </p:spPr>
        <p:txBody>
          <a:bodyPr wrap="square" lIns="0">
            <a:spAutoFit/>
          </a:bodyPr>
          <a:lstStyle/>
          <a:p>
            <a:r>
              <a:rPr lang="en-GB" sz="2000" dirty="0">
                <a:latin typeface="+mj-lt"/>
              </a:rPr>
              <a:t>Compile the source file ‘</a:t>
            </a:r>
            <a:r>
              <a:rPr lang="en-GB" sz="2000" dirty="0" err="1">
                <a:latin typeface="+mj-lt"/>
              </a:rPr>
              <a:t>test.c</a:t>
            </a:r>
            <a:r>
              <a:rPr lang="en-GB" sz="2000" dirty="0">
                <a:latin typeface="+mj-lt"/>
              </a:rPr>
              <a:t>’</a:t>
            </a:r>
            <a:endParaRPr lang="en-GB" dirty="0">
              <a:latin typeface="+mj-lt"/>
            </a:endParaRPr>
          </a:p>
        </p:txBody>
      </p:sp>
      <p:sp>
        <p:nvSpPr>
          <p:cNvPr id="47" name="TextBox 46">
            <a:extLst>
              <a:ext uri="{FF2B5EF4-FFF2-40B4-BE49-F238E27FC236}">
                <a16:creationId xmlns:a16="http://schemas.microsoft.com/office/drawing/2014/main" id="{F3B58C9B-51AF-0E8D-8B58-D1D631931E5F}"/>
              </a:ext>
            </a:extLst>
          </p:cNvPr>
          <p:cNvSpPr txBox="1"/>
          <p:nvPr/>
        </p:nvSpPr>
        <p:spPr>
          <a:xfrm>
            <a:off x="616851" y="4885164"/>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err="1">
                <a:solidFill>
                  <a:srgbClr val="FFFFFF"/>
                </a:solidFill>
              </a:rPr>
              <a:t>gcc</a:t>
            </a:r>
            <a:r>
              <a:rPr lang="en-US" sz="1600" i="1" dirty="0">
                <a:solidFill>
                  <a:srgbClr val="FFFFFF"/>
                </a:solidFill>
              </a:rPr>
              <a:t> </a:t>
            </a:r>
            <a:r>
              <a:rPr lang="en-US" sz="1600" i="1" dirty="0" err="1">
                <a:solidFill>
                  <a:srgbClr val="FFFFFF"/>
                </a:solidFill>
              </a:rPr>
              <a:t>test.c</a:t>
            </a:r>
            <a:r>
              <a:rPr lang="en-US" sz="1600" i="1" dirty="0">
                <a:solidFill>
                  <a:srgbClr val="FFFFFF"/>
                </a:solidFill>
              </a:rPr>
              <a:t> –o test.exe</a:t>
            </a:r>
          </a:p>
        </p:txBody>
      </p:sp>
      <p:sp>
        <p:nvSpPr>
          <p:cNvPr id="2" name="TextBox 1">
            <a:extLst>
              <a:ext uri="{FF2B5EF4-FFF2-40B4-BE49-F238E27FC236}">
                <a16:creationId xmlns:a16="http://schemas.microsoft.com/office/drawing/2014/main" id="{84DAC149-33F4-4180-3522-8BEC6C2D4911}"/>
              </a:ext>
            </a:extLst>
          </p:cNvPr>
          <p:cNvSpPr txBox="1"/>
          <p:nvPr/>
        </p:nvSpPr>
        <p:spPr>
          <a:xfrm>
            <a:off x="616851" y="2503071"/>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4709762" y="2820988"/>
            <a:ext cx="4419121" cy="1637371"/>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r>
              <a:rPr lang="en-US" sz="1600" i="1" dirty="0">
                <a:solidFill>
                  <a:schemeClr val="bg1"/>
                </a:solidFill>
              </a:rPr>
              <a:t>int main()</a:t>
            </a:r>
          </a:p>
          <a:p>
            <a:pPr lvl="1" defTabSz="914367">
              <a:lnSpc>
                <a:spcPct val="90000"/>
              </a:lnSpc>
              <a:spcAft>
                <a:spcPts val="600"/>
              </a:spcAft>
            </a:pPr>
            <a:r>
              <a:rPr lang="en-US" sz="1600" i="1" dirty="0">
                <a:solidFill>
                  <a:schemeClr val="bg1"/>
                </a:solidFill>
              </a:rPr>
              <a:t>{</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World\n");</a:t>
            </a:r>
          </a:p>
          <a:p>
            <a:pPr lvl="1" defTabSz="914367">
              <a:lnSpc>
                <a:spcPct val="90000"/>
              </a:lnSpc>
              <a:spcAft>
                <a:spcPts val="600"/>
              </a:spcAft>
            </a:pPr>
            <a:r>
              <a:rPr lang="en-US" sz="1600" i="1" dirty="0">
                <a:solidFill>
                  <a:schemeClr val="bg1"/>
                </a:solidFill>
              </a:rPr>
              <a:t>}</a:t>
            </a:r>
            <a:br>
              <a:rPr lang="en-US" sz="1600" i="1" dirty="0">
                <a:solidFill>
                  <a:srgbClr val="FF0000"/>
                </a:solidFill>
              </a:rPr>
            </a:br>
            <a:endParaRPr lang="en-US" sz="1600" i="1" dirty="0">
              <a:solidFill>
                <a:srgbClr val="FF0000"/>
              </a:solidFill>
            </a:endParaRPr>
          </a:p>
        </p:txBody>
      </p:sp>
      <p:sp>
        <p:nvSpPr>
          <p:cNvPr id="4" name="TextBox 3">
            <a:extLst>
              <a:ext uri="{FF2B5EF4-FFF2-40B4-BE49-F238E27FC236}">
                <a16:creationId xmlns:a16="http://schemas.microsoft.com/office/drawing/2014/main" id="{E9AA72AE-C24D-0DC6-5E71-36688117A44C}"/>
              </a:ext>
            </a:extLst>
          </p:cNvPr>
          <p:cNvSpPr txBox="1"/>
          <p:nvPr/>
        </p:nvSpPr>
        <p:spPr>
          <a:xfrm>
            <a:off x="616851" y="5256057"/>
            <a:ext cx="4869550" cy="400110"/>
          </a:xfrm>
          <a:prstGeom prst="rect">
            <a:avLst/>
          </a:prstGeom>
          <a:noFill/>
        </p:spPr>
        <p:txBody>
          <a:bodyPr wrap="square" lIns="0">
            <a:spAutoFit/>
          </a:bodyPr>
          <a:lstStyle/>
          <a:p>
            <a:r>
              <a:rPr lang="en-GB" sz="2000" dirty="0">
                <a:latin typeface="+mj-lt"/>
              </a:rPr>
              <a:t>Run the program  in the MSYS2 shell</a:t>
            </a:r>
            <a:endParaRPr lang="en-GB" dirty="0">
              <a:latin typeface="+mj-lt"/>
            </a:endParaRPr>
          </a:p>
        </p:txBody>
      </p:sp>
      <p:sp>
        <p:nvSpPr>
          <p:cNvPr id="5" name="TextBox 4">
            <a:extLst>
              <a:ext uri="{FF2B5EF4-FFF2-40B4-BE49-F238E27FC236}">
                <a16:creationId xmlns:a16="http://schemas.microsoft.com/office/drawing/2014/main" id="{FED87E6C-08E6-A627-527B-ACBBF2211A82}"/>
              </a:ext>
            </a:extLst>
          </p:cNvPr>
          <p:cNvSpPr txBox="1"/>
          <p:nvPr/>
        </p:nvSpPr>
        <p:spPr>
          <a:xfrm>
            <a:off x="616851" y="5739202"/>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
        <p:nvSpPr>
          <p:cNvPr id="6" name="TextBox 5">
            <a:extLst>
              <a:ext uri="{FF2B5EF4-FFF2-40B4-BE49-F238E27FC236}">
                <a16:creationId xmlns:a16="http://schemas.microsoft.com/office/drawing/2014/main" id="{7D3CE5B9-AB8A-51DF-5FCB-B53F4086CB92}"/>
              </a:ext>
            </a:extLst>
          </p:cNvPr>
          <p:cNvSpPr txBox="1"/>
          <p:nvPr/>
        </p:nvSpPr>
        <p:spPr>
          <a:xfrm>
            <a:off x="616851" y="5933179"/>
            <a:ext cx="8653898" cy="400110"/>
          </a:xfrm>
          <a:prstGeom prst="rect">
            <a:avLst/>
          </a:prstGeom>
          <a:noFill/>
        </p:spPr>
        <p:txBody>
          <a:bodyPr wrap="square" lIns="0">
            <a:spAutoFit/>
          </a:bodyPr>
          <a:lstStyle/>
          <a:p>
            <a:r>
              <a:rPr lang="en-GB" sz="2000" dirty="0">
                <a:latin typeface="+mj-lt"/>
              </a:rPr>
              <a:t>Run the program  in the </a:t>
            </a:r>
            <a:r>
              <a:rPr lang="en-GB" sz="2000" dirty="0" err="1">
                <a:latin typeface="+mj-lt"/>
              </a:rPr>
              <a:t>cmd</a:t>
            </a:r>
            <a:r>
              <a:rPr lang="en-GB" sz="2000" dirty="0">
                <a:latin typeface="+mj-lt"/>
              </a:rPr>
              <a:t> shell under c:\msys64\home\&lt;YOURNAME&gt;</a:t>
            </a:r>
            <a:endParaRPr lang="en-GB" dirty="0">
              <a:latin typeface="+mj-lt"/>
            </a:endParaRPr>
          </a:p>
        </p:txBody>
      </p:sp>
      <p:sp>
        <p:nvSpPr>
          <p:cNvPr id="7" name="TextBox 6">
            <a:extLst>
              <a:ext uri="{FF2B5EF4-FFF2-40B4-BE49-F238E27FC236}">
                <a16:creationId xmlns:a16="http://schemas.microsoft.com/office/drawing/2014/main" id="{82094361-464B-C1E6-D393-86700FC55CA2}"/>
              </a:ext>
            </a:extLst>
          </p:cNvPr>
          <p:cNvSpPr txBox="1"/>
          <p:nvPr/>
        </p:nvSpPr>
        <p:spPr>
          <a:xfrm>
            <a:off x="616851" y="6394780"/>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Tree>
    <p:extLst>
      <p:ext uri="{BB962C8B-B14F-4D97-AF65-F5344CB8AC3E}">
        <p14:creationId xmlns:p14="http://schemas.microsoft.com/office/powerpoint/2010/main" val="65441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223B-9AD0-8A95-9A6F-379E7B70CECC}"/>
              </a:ext>
            </a:extLst>
          </p:cNvPr>
          <p:cNvSpPr>
            <a:spLocks noGrp="1"/>
          </p:cNvSpPr>
          <p:nvPr>
            <p:ph type="title"/>
          </p:nvPr>
        </p:nvSpPr>
        <p:spPr>
          <a:xfrm>
            <a:off x="588964" y="457200"/>
            <a:ext cx="4478336" cy="1107996"/>
          </a:xfrm>
        </p:spPr>
        <p:txBody>
          <a:bodyPr/>
          <a:lstStyle/>
          <a:p>
            <a:r>
              <a:rPr lang="en-US" dirty="0"/>
              <a:t>Get Started </a:t>
            </a:r>
            <a:br>
              <a:rPr lang="en-US" dirty="0"/>
            </a:br>
            <a:r>
              <a:rPr lang="en-US" dirty="0"/>
              <a:t>with </a:t>
            </a:r>
            <a:r>
              <a:rPr lang="en-US" sz="3600" dirty="0"/>
              <a:t>Hello World</a:t>
            </a:r>
            <a:r>
              <a:rPr lang="en-US" dirty="0"/>
              <a:t>!</a:t>
            </a:r>
            <a:endParaRPr lang="en-US" sz="2000" spc="0" dirty="0">
              <a:solidFill>
                <a:schemeClr val="accent1"/>
              </a:solidFill>
            </a:endParaRPr>
          </a:p>
        </p:txBody>
      </p:sp>
      <p:sp>
        <p:nvSpPr>
          <p:cNvPr id="3" name="Content Placeholder 2">
            <a:extLst>
              <a:ext uri="{FF2B5EF4-FFF2-40B4-BE49-F238E27FC236}">
                <a16:creationId xmlns:a16="http://schemas.microsoft.com/office/drawing/2014/main" id="{943C79FA-8A52-1551-6748-CE9F26D56F4B}"/>
              </a:ext>
            </a:extLst>
          </p:cNvPr>
          <p:cNvSpPr>
            <a:spLocks noGrp="1"/>
          </p:cNvSpPr>
          <p:nvPr>
            <p:ph sz="quarter" idx="10"/>
          </p:nvPr>
        </p:nvSpPr>
        <p:spPr>
          <a:xfrm>
            <a:off x="407407" y="2290226"/>
            <a:ext cx="4659892" cy="1969770"/>
          </a:xfrm>
        </p:spPr>
        <p:txBody>
          <a:bodyPr/>
          <a:lstStyle/>
          <a:p>
            <a:pPr marL="0" indent="0">
              <a:buNone/>
            </a:pPr>
            <a:r>
              <a:rPr lang="en-US" sz="2000" dirty="0"/>
              <a:t>Be part of the journey and get started today: </a:t>
            </a:r>
            <a:r>
              <a:rPr lang="en-US" sz="2000" dirty="0">
                <a:hlinkClick r:id="rId3"/>
              </a:rPr>
              <a:t>https://github.com/flecoqui/HelloWorld</a:t>
            </a:r>
            <a:endParaRPr lang="en-US" sz="2000" dirty="0"/>
          </a:p>
          <a:p>
            <a:pPr marL="0" indent="0">
              <a:buNone/>
            </a:pPr>
            <a:endParaRPr lang="en-US" sz="2000" dirty="0"/>
          </a:p>
          <a:p>
            <a:pPr marL="0" indent="0">
              <a:buNone/>
            </a:pPr>
            <a:r>
              <a:rPr lang="en-US" sz="2000" dirty="0"/>
              <a:t>Explore languages, source code, tools, cloud, …</a:t>
            </a:r>
          </a:p>
        </p:txBody>
      </p:sp>
      <p:pic>
        <p:nvPicPr>
          <p:cNvPr id="4" name="Picture 3">
            <a:extLst>
              <a:ext uri="{FF2B5EF4-FFF2-40B4-BE49-F238E27FC236}">
                <a16:creationId xmlns:a16="http://schemas.microsoft.com/office/drawing/2014/main" id="{A0C3877D-EED4-BB69-44EE-BBDBDF074B97}"/>
              </a:ext>
            </a:extLst>
          </p:cNvPr>
          <p:cNvPicPr>
            <a:picLocks noChangeAspect="1"/>
          </p:cNvPicPr>
          <p:nvPr/>
        </p:nvPicPr>
        <p:blipFill>
          <a:blip r:embed="rId4"/>
          <a:stretch>
            <a:fillRect/>
          </a:stretch>
        </p:blipFill>
        <p:spPr>
          <a:xfrm>
            <a:off x="407407" y="5842433"/>
            <a:ext cx="828006" cy="824208"/>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7EC8431C-E66A-12D4-818E-3BB308BE9E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274" y="347437"/>
            <a:ext cx="5280027" cy="1649142"/>
          </a:xfrm>
          <a:prstGeom prst="rect">
            <a:avLst/>
          </a:prstGeom>
        </p:spPr>
      </p:pic>
      <p:pic>
        <p:nvPicPr>
          <p:cNvPr id="14" name="Picture 13" descr="A white background with black dots&#10;&#10;Description automatically generated">
            <a:extLst>
              <a:ext uri="{FF2B5EF4-FFF2-40B4-BE49-F238E27FC236}">
                <a16:creationId xmlns:a16="http://schemas.microsoft.com/office/drawing/2014/main" id="{CB8E483E-95B1-5887-FAAE-2D784C381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9488" y="352661"/>
            <a:ext cx="5216644" cy="1629345"/>
          </a:xfrm>
          <a:prstGeom prst="rect">
            <a:avLst/>
          </a:prstGeom>
        </p:spPr>
      </p:pic>
      <p:pic>
        <p:nvPicPr>
          <p:cNvPr id="16" name="Picture 15" descr="A white background with black dots&#10;&#10;Description automatically generated">
            <a:extLst>
              <a:ext uri="{FF2B5EF4-FFF2-40B4-BE49-F238E27FC236}">
                <a16:creationId xmlns:a16="http://schemas.microsoft.com/office/drawing/2014/main" id="{7FB247DA-EE30-C176-3C54-B89025FAF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969" y="362427"/>
            <a:ext cx="5216645" cy="1629345"/>
          </a:xfrm>
          <a:prstGeom prst="rect">
            <a:avLst/>
          </a:prstGeom>
        </p:spPr>
      </p:pic>
      <p:pic>
        <p:nvPicPr>
          <p:cNvPr id="1030" name="Picture 6" descr="5 Ventajas de usar Visual Studio Code como tu editor de texto">
            <a:extLst>
              <a:ext uri="{FF2B5EF4-FFF2-40B4-BE49-F238E27FC236}">
                <a16:creationId xmlns:a16="http://schemas.microsoft.com/office/drawing/2014/main" id="{A15264A6-748E-ECE9-9F06-3D9F3B25AD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9574" y="4025407"/>
            <a:ext cx="4268236" cy="21203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symbol, meaning, history, PNG, brand">
            <a:extLst>
              <a:ext uri="{FF2B5EF4-FFF2-40B4-BE49-F238E27FC236}">
                <a16:creationId xmlns:a16="http://schemas.microsoft.com/office/drawing/2014/main" id="{CCA52C37-0925-D528-8D2C-59BF708A42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1437" y="2415314"/>
            <a:ext cx="1269364" cy="11913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CA1237F-BF24-37C3-8B53-AE2097207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4703" y="2415314"/>
            <a:ext cx="1332266" cy="133226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8A3037F1-C6E0-14ED-F069-D12F67C4117B}"/>
              </a:ext>
            </a:extLst>
          </p:cNvPr>
          <p:cNvSpPr txBox="1">
            <a:spLocks/>
          </p:cNvSpPr>
          <p:nvPr/>
        </p:nvSpPr>
        <p:spPr>
          <a:xfrm>
            <a:off x="8347403" y="2733994"/>
            <a:ext cx="120416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Azure</a:t>
            </a:r>
            <a:endParaRPr lang="en-US" sz="2000" spc="0" dirty="0">
              <a:solidFill>
                <a:schemeClr val="accent1"/>
              </a:solidFill>
            </a:endParaRPr>
          </a:p>
        </p:txBody>
      </p:sp>
    </p:spTree>
    <p:extLst>
      <p:ext uri="{BB962C8B-B14F-4D97-AF65-F5344CB8AC3E}">
        <p14:creationId xmlns:p14="http://schemas.microsoft.com/office/powerpoint/2010/main" val="1040785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second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4921347"/>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r>
              <a:rPr lang="en-US" sz="1600" i="1" dirty="0">
                <a:solidFill>
                  <a:schemeClr val="bg1"/>
                </a:solidFill>
              </a:rPr>
              <a:t>int main()</a:t>
            </a:r>
          </a:p>
          <a:p>
            <a:pPr lvl="1" defTabSz="914367">
              <a:lnSpc>
                <a:spcPct val="90000"/>
              </a:lnSpc>
              <a:spcAft>
                <a:spcPts val="600"/>
              </a:spcAft>
            </a:pPr>
            <a:r>
              <a:rPr lang="en-US" sz="1600" i="1" dirty="0">
                <a:solidFill>
                  <a:schemeClr val="bg1"/>
                </a:solidFill>
              </a:rPr>
              <a:t>{</a:t>
            </a:r>
          </a:p>
          <a:p>
            <a:pPr lvl="1" defTabSz="914367">
              <a:lnSpc>
                <a:spcPct val="90000"/>
              </a:lnSpc>
              <a:spcAft>
                <a:spcPts val="600"/>
              </a:spcAft>
            </a:pPr>
            <a:r>
              <a:rPr lang="en-US" sz="1600" i="1" dirty="0">
                <a:solidFill>
                  <a:schemeClr val="bg1"/>
                </a:solidFill>
              </a:rPr>
              <a:t>	char </a:t>
            </a:r>
            <a:r>
              <a:rPr lang="en-US" sz="1600" i="1" dirty="0" err="1">
                <a:solidFill>
                  <a:schemeClr val="bg1"/>
                </a:solidFill>
              </a:rPr>
              <a:t>ch</a:t>
            </a:r>
            <a:r>
              <a:rPr lang="en-US" sz="1600" i="1" dirty="0">
                <a:solidFill>
                  <a:schemeClr val="bg1"/>
                </a:solidFill>
              </a:rPr>
              <a:t>;</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("How is the World? M: Mad, B: Beautiful \n");</a:t>
            </a:r>
          </a:p>
          <a:p>
            <a:pPr lvl="1" defTabSz="914367">
              <a:lnSpc>
                <a:spcPct val="90000"/>
              </a:lnSpc>
              <a:spcAft>
                <a:spcPts val="600"/>
              </a:spcAft>
            </a:pPr>
            <a:r>
              <a:rPr lang="en-US" sz="1600" i="1" dirty="0">
                <a:solidFill>
                  <a:schemeClr val="bg1"/>
                </a:solidFill>
              </a:rPr>
              <a:t>	</a:t>
            </a:r>
            <a:r>
              <a:rPr lang="en-US" sz="1600" i="1" dirty="0" err="1">
                <a:solidFill>
                  <a:schemeClr val="bg1"/>
                </a:solidFill>
              </a:rPr>
              <a:t>ch</a:t>
            </a:r>
            <a:r>
              <a:rPr lang="en-US" sz="1600" i="1" dirty="0">
                <a:solidFill>
                  <a:schemeClr val="bg1"/>
                </a:solidFill>
              </a:rPr>
              <a:t>=</a:t>
            </a:r>
            <a:r>
              <a:rPr lang="en-US" sz="1600" i="1" dirty="0" err="1">
                <a:solidFill>
                  <a:schemeClr val="bg1"/>
                </a:solidFill>
              </a:rPr>
              <a:t>fgetc</a:t>
            </a:r>
            <a:r>
              <a:rPr lang="en-US" sz="1600" i="1" dirty="0">
                <a:solidFill>
                  <a:schemeClr val="bg1"/>
                </a:solidFill>
              </a:rPr>
              <a:t>(stdin);</a:t>
            </a:r>
          </a:p>
          <a:p>
            <a:pPr lvl="1" defTabSz="914367">
              <a:lnSpc>
                <a:spcPct val="90000"/>
              </a:lnSpc>
              <a:spcAft>
                <a:spcPts val="600"/>
              </a:spcAft>
            </a:pPr>
            <a:r>
              <a:rPr lang="en-US" sz="1600" i="1" dirty="0">
                <a:solidFill>
                  <a:schemeClr val="bg1"/>
                </a:solidFill>
              </a:rPr>
              <a:t>	if(</a:t>
            </a:r>
            <a:r>
              <a:rPr lang="en-US" sz="1600" i="1" dirty="0" err="1">
                <a:solidFill>
                  <a:schemeClr val="bg1"/>
                </a:solidFill>
              </a:rPr>
              <a:t>ch</a:t>
            </a:r>
            <a:r>
              <a:rPr lang="en-US" sz="1600" i="1" dirty="0">
                <a:solidFill>
                  <a:schemeClr val="bg1"/>
                </a:solidFill>
              </a:rPr>
              <a:t>=='M'){</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Mad World!\n");</a:t>
            </a:r>
          </a:p>
          <a:p>
            <a:pPr lvl="1" defTabSz="914367">
              <a:lnSpc>
                <a:spcPct val="90000"/>
              </a:lnSpc>
              <a:spcAft>
                <a:spcPts val="600"/>
              </a:spcAft>
            </a:pPr>
            <a:r>
              <a:rPr lang="en-US" sz="1600" i="1" dirty="0">
                <a:solidFill>
                  <a:schemeClr val="bg1"/>
                </a:solidFill>
              </a:rPr>
              <a:t>	}</a:t>
            </a:r>
          </a:p>
          <a:p>
            <a:pPr lvl="1" defTabSz="914367">
              <a:lnSpc>
                <a:spcPct val="90000"/>
              </a:lnSpc>
              <a:spcAft>
                <a:spcPts val="600"/>
              </a:spcAft>
            </a:pPr>
            <a:r>
              <a:rPr lang="en-US" sz="1600" i="1" dirty="0">
                <a:solidFill>
                  <a:schemeClr val="bg1"/>
                </a:solidFill>
              </a:rPr>
              <a:t>	else if(</a:t>
            </a:r>
            <a:r>
              <a:rPr lang="en-US" sz="1600" i="1" dirty="0" err="1">
                <a:solidFill>
                  <a:schemeClr val="bg1"/>
                </a:solidFill>
              </a:rPr>
              <a:t>ch</a:t>
            </a:r>
            <a:r>
              <a:rPr lang="en-US" sz="1600" i="1" dirty="0">
                <a:solidFill>
                  <a:schemeClr val="bg1"/>
                </a:solidFill>
              </a:rPr>
              <a:t>=='B'){</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Beautiful World!\n");</a:t>
            </a:r>
          </a:p>
          <a:p>
            <a:pPr lvl="1" defTabSz="914367">
              <a:lnSpc>
                <a:spcPct val="90000"/>
              </a:lnSpc>
              <a:spcAft>
                <a:spcPts val="600"/>
              </a:spcAft>
            </a:pPr>
            <a:r>
              <a:rPr lang="en-US" sz="1600" i="1" dirty="0">
                <a:solidFill>
                  <a:schemeClr val="bg1"/>
                </a:solidFill>
              </a:rPr>
              <a:t>	}</a:t>
            </a:r>
          </a:p>
          <a:p>
            <a:pPr lvl="1" defTabSz="914367">
              <a:lnSpc>
                <a:spcPct val="90000"/>
              </a:lnSpc>
              <a:spcAft>
                <a:spcPts val="600"/>
              </a:spcAft>
            </a:pPr>
            <a:r>
              <a:rPr lang="en-US" sz="1600" i="1" dirty="0">
                <a:solidFill>
                  <a:schemeClr val="bg1"/>
                </a:solidFill>
              </a:rPr>
              <a:t>	else{</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World!\n");</a:t>
            </a:r>
          </a:p>
          <a:p>
            <a:pPr lvl="1" defTabSz="914367">
              <a:lnSpc>
                <a:spcPct val="90000"/>
              </a:lnSpc>
              <a:spcAft>
                <a:spcPts val="600"/>
              </a:spcAft>
            </a:pPr>
            <a:r>
              <a:rPr lang="en-US" sz="1600" i="1" dirty="0">
                <a:solidFill>
                  <a:schemeClr val="bg1"/>
                </a:solidFill>
              </a:rPr>
              <a:t>	}</a:t>
            </a:r>
          </a:p>
          <a:p>
            <a:pPr lvl="1" defTabSz="914367">
              <a:lnSpc>
                <a:spcPct val="90000"/>
              </a:lnSpc>
              <a:spcAft>
                <a:spcPts val="600"/>
              </a:spcAft>
            </a:pPr>
            <a:r>
              <a:rPr lang="en-US" sz="1600" i="1" dirty="0">
                <a:solidFill>
                  <a:schemeClr val="bg1"/>
                </a:solidFill>
              </a:rPr>
              <a:t>}</a:t>
            </a:r>
            <a:br>
              <a:rPr lang="en-US" sz="1600" i="1" dirty="0">
                <a:solidFill>
                  <a:srgbClr val="FF0000"/>
                </a:solidFill>
              </a:rPr>
            </a:br>
            <a:endParaRPr lang="en-US" sz="1600" i="1" dirty="0">
              <a:solidFill>
                <a:srgbClr val="FF0000"/>
              </a:solidFill>
            </a:endParaRPr>
          </a:p>
        </p:txBody>
      </p:sp>
    </p:spTree>
    <p:extLst>
      <p:ext uri="{BB962C8B-B14F-4D97-AF65-F5344CB8AC3E}">
        <p14:creationId xmlns:p14="http://schemas.microsoft.com/office/powerpoint/2010/main" val="3470668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third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2908489"/>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endParaRPr lang="en-US" sz="1600" i="1" dirty="0">
              <a:solidFill>
                <a:schemeClr val="bg1"/>
              </a:solidFill>
            </a:endParaRPr>
          </a:p>
          <a:p>
            <a:pPr lvl="1" defTabSz="914367">
              <a:lnSpc>
                <a:spcPct val="90000"/>
              </a:lnSpc>
              <a:spcAft>
                <a:spcPts val="600"/>
              </a:spcAft>
            </a:pPr>
            <a:r>
              <a:rPr lang="en-US" sz="1600" i="1" dirty="0">
                <a:solidFill>
                  <a:schemeClr val="bg1"/>
                </a:solidFill>
              </a:rPr>
              <a:t>int main()</a:t>
            </a:r>
          </a:p>
          <a:p>
            <a:pPr lvl="1" defTabSz="914367">
              <a:lnSpc>
                <a:spcPct val="90000"/>
              </a:lnSpc>
              <a:spcAft>
                <a:spcPts val="600"/>
              </a:spcAft>
            </a:pPr>
            <a:r>
              <a:rPr lang="en-US" sz="1600" i="1" dirty="0">
                <a:solidFill>
                  <a:schemeClr val="bg1"/>
                </a:solidFill>
              </a:rPr>
              <a:t>{</a:t>
            </a:r>
          </a:p>
          <a:p>
            <a:pPr lvl="1" defTabSz="914367">
              <a:lnSpc>
                <a:spcPct val="90000"/>
              </a:lnSpc>
              <a:spcAft>
                <a:spcPts val="600"/>
              </a:spcAft>
            </a:pPr>
            <a:r>
              <a:rPr lang="en-US" sz="1600" i="1" dirty="0">
                <a:solidFill>
                  <a:schemeClr val="bg1"/>
                </a:solidFill>
              </a:rPr>
              <a:t>	char str[3];</a:t>
            </a:r>
          </a:p>
          <a:p>
            <a:pPr lvl="1" defTabSz="914367">
              <a:lnSpc>
                <a:spcPct val="90000"/>
              </a:lnSpc>
              <a:spcAft>
                <a:spcPts val="600"/>
              </a:spcAft>
            </a:pPr>
            <a:r>
              <a:rPr lang="en-US" sz="1600" i="1" dirty="0">
                <a:solidFill>
                  <a:schemeClr val="bg1"/>
                </a:solidFill>
              </a:rPr>
              <a:t>        char const *sunny = "sunny";</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("How is the World?\n");</a:t>
            </a:r>
          </a:p>
          <a:p>
            <a:pPr lvl="1" defTabSz="914367">
              <a:lnSpc>
                <a:spcPct val="90000"/>
              </a:lnSpc>
              <a:spcAft>
                <a:spcPts val="600"/>
              </a:spcAft>
            </a:pPr>
            <a:r>
              <a:rPr lang="en-US" sz="1600" i="1" dirty="0">
                <a:solidFill>
                  <a:schemeClr val="bg1"/>
                </a:solidFill>
              </a:rPr>
              <a:t>	gets(str);</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%s and %s World!\n",</a:t>
            </a:r>
            <a:r>
              <a:rPr lang="en-US" sz="1600" i="1" dirty="0" err="1">
                <a:solidFill>
                  <a:schemeClr val="bg1"/>
                </a:solidFill>
              </a:rPr>
              <a:t>str,sunny</a:t>
            </a:r>
            <a:r>
              <a:rPr lang="en-US" sz="1600" i="1" dirty="0">
                <a:solidFill>
                  <a:schemeClr val="bg1"/>
                </a:solidFill>
              </a:rPr>
              <a:t>);</a:t>
            </a:r>
          </a:p>
          <a:p>
            <a:pPr lvl="1" defTabSz="914367">
              <a:lnSpc>
                <a:spcPct val="90000"/>
              </a:lnSpc>
              <a:spcAft>
                <a:spcPts val="600"/>
              </a:spcAft>
            </a:pPr>
            <a:r>
              <a:rPr lang="en-US" sz="1600" i="1" dirty="0">
                <a:solidFill>
                  <a:schemeClr val="bg1"/>
                </a:solidFill>
              </a:rPr>
              <a:t>}</a:t>
            </a:r>
          </a:p>
        </p:txBody>
      </p:sp>
    </p:spTree>
    <p:extLst>
      <p:ext uri="{BB962C8B-B14F-4D97-AF65-F5344CB8AC3E}">
        <p14:creationId xmlns:p14="http://schemas.microsoft.com/office/powerpoint/2010/main" val="12242515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third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2908489"/>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endParaRPr lang="en-US" sz="1600" i="1" dirty="0">
              <a:solidFill>
                <a:schemeClr val="bg1"/>
              </a:solidFill>
            </a:endParaRPr>
          </a:p>
          <a:p>
            <a:pPr lvl="1" defTabSz="914367">
              <a:lnSpc>
                <a:spcPct val="90000"/>
              </a:lnSpc>
              <a:spcAft>
                <a:spcPts val="600"/>
              </a:spcAft>
            </a:pPr>
            <a:r>
              <a:rPr lang="en-US" sz="1600" i="1" dirty="0">
                <a:solidFill>
                  <a:schemeClr val="bg1"/>
                </a:solidFill>
              </a:rPr>
              <a:t>int main()</a:t>
            </a:r>
          </a:p>
          <a:p>
            <a:pPr lvl="1" defTabSz="914367">
              <a:lnSpc>
                <a:spcPct val="90000"/>
              </a:lnSpc>
              <a:spcAft>
                <a:spcPts val="600"/>
              </a:spcAft>
            </a:pPr>
            <a:r>
              <a:rPr lang="en-US" sz="1600" i="1" dirty="0">
                <a:solidFill>
                  <a:schemeClr val="bg1"/>
                </a:solidFill>
              </a:rPr>
              <a:t>{</a:t>
            </a:r>
          </a:p>
          <a:p>
            <a:pPr lvl="1" defTabSz="914367">
              <a:lnSpc>
                <a:spcPct val="90000"/>
              </a:lnSpc>
              <a:spcAft>
                <a:spcPts val="600"/>
              </a:spcAft>
            </a:pPr>
            <a:r>
              <a:rPr lang="en-US" sz="1600" i="1" dirty="0">
                <a:solidFill>
                  <a:schemeClr val="bg1"/>
                </a:solidFill>
              </a:rPr>
              <a:t>	char str[3];</a:t>
            </a:r>
          </a:p>
          <a:p>
            <a:pPr lvl="1" defTabSz="914367">
              <a:lnSpc>
                <a:spcPct val="90000"/>
              </a:lnSpc>
              <a:spcAft>
                <a:spcPts val="600"/>
              </a:spcAft>
            </a:pPr>
            <a:r>
              <a:rPr lang="en-US" sz="1600" i="1" dirty="0">
                <a:solidFill>
                  <a:schemeClr val="bg1"/>
                </a:solidFill>
              </a:rPr>
              <a:t>        char const *sunny = "sunny";</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("How is the World?\n");</a:t>
            </a:r>
          </a:p>
          <a:p>
            <a:pPr lvl="1" defTabSz="914367">
              <a:lnSpc>
                <a:spcPct val="90000"/>
              </a:lnSpc>
              <a:spcAft>
                <a:spcPts val="600"/>
              </a:spcAft>
            </a:pPr>
            <a:r>
              <a:rPr lang="en-US" sz="1600" i="1" dirty="0">
                <a:solidFill>
                  <a:schemeClr val="bg1"/>
                </a:solidFill>
              </a:rPr>
              <a:t>	gets(str);</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%s and %s World!\n",</a:t>
            </a:r>
            <a:r>
              <a:rPr lang="en-US" sz="1600" i="1" dirty="0" err="1">
                <a:solidFill>
                  <a:schemeClr val="bg1"/>
                </a:solidFill>
              </a:rPr>
              <a:t>str,sunny</a:t>
            </a:r>
            <a:r>
              <a:rPr lang="en-US" sz="1600" i="1" dirty="0">
                <a:solidFill>
                  <a:schemeClr val="bg1"/>
                </a:solidFill>
              </a:rPr>
              <a:t>);</a:t>
            </a:r>
          </a:p>
          <a:p>
            <a:pPr lvl="1" defTabSz="914367">
              <a:lnSpc>
                <a:spcPct val="90000"/>
              </a:lnSpc>
              <a:spcAft>
                <a:spcPts val="600"/>
              </a:spcAft>
            </a:pPr>
            <a:r>
              <a:rPr lang="en-US" sz="1600" i="1" dirty="0">
                <a:solidFill>
                  <a:schemeClr val="bg1"/>
                </a:solidFill>
              </a:rPr>
              <a:t>}</a:t>
            </a:r>
          </a:p>
        </p:txBody>
      </p:sp>
      <p:sp>
        <p:nvSpPr>
          <p:cNvPr id="4" name="TextBox 3">
            <a:extLst>
              <a:ext uri="{FF2B5EF4-FFF2-40B4-BE49-F238E27FC236}">
                <a16:creationId xmlns:a16="http://schemas.microsoft.com/office/drawing/2014/main" id="{5305F6E4-5341-C581-EC9B-D34921E8C750}"/>
              </a:ext>
            </a:extLst>
          </p:cNvPr>
          <p:cNvSpPr txBox="1"/>
          <p:nvPr/>
        </p:nvSpPr>
        <p:spPr>
          <a:xfrm>
            <a:off x="618028" y="5321351"/>
            <a:ext cx="7524023" cy="400110"/>
          </a:xfrm>
          <a:prstGeom prst="rect">
            <a:avLst/>
          </a:prstGeom>
          <a:noFill/>
        </p:spPr>
        <p:txBody>
          <a:bodyPr wrap="square" lIns="0">
            <a:spAutoFit/>
          </a:bodyPr>
          <a:lstStyle/>
          <a:p>
            <a:r>
              <a:rPr lang="en-GB" sz="2000" dirty="0">
                <a:latin typeface="+mj-lt"/>
              </a:rPr>
              <a:t>What will happen if you enter a string with at least 4 characters?</a:t>
            </a:r>
            <a:endParaRPr lang="en-GB" dirty="0">
              <a:latin typeface="+mj-lt"/>
            </a:endParaRPr>
          </a:p>
        </p:txBody>
      </p:sp>
    </p:spTree>
    <p:extLst>
      <p:ext uri="{BB962C8B-B14F-4D97-AF65-F5344CB8AC3E}">
        <p14:creationId xmlns:p14="http://schemas.microsoft.com/office/powerpoint/2010/main" val="1191715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fourth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2908489"/>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	#include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r>
              <a:rPr lang="en-US" sz="1600" i="1" dirty="0">
                <a:solidFill>
                  <a:schemeClr val="bg1"/>
                </a:solidFill>
              </a:rPr>
              <a:t>	#define MAX_LIMIT 3</a:t>
            </a:r>
          </a:p>
          <a:p>
            <a:pPr lvl="1" defTabSz="914367">
              <a:lnSpc>
                <a:spcPct val="90000"/>
              </a:lnSpc>
              <a:spcAft>
                <a:spcPts val="600"/>
              </a:spcAft>
            </a:pPr>
            <a:r>
              <a:rPr lang="en-US" sz="1600" i="1" dirty="0">
                <a:solidFill>
                  <a:schemeClr val="bg1"/>
                </a:solidFill>
              </a:rPr>
              <a:t>	int main()</a:t>
            </a:r>
          </a:p>
          <a:p>
            <a:pPr lvl="1" defTabSz="914367">
              <a:lnSpc>
                <a:spcPct val="90000"/>
              </a:lnSpc>
              <a:spcAft>
                <a:spcPts val="600"/>
              </a:spcAft>
            </a:pPr>
            <a:r>
              <a:rPr lang="en-US" sz="1600" i="1" dirty="0">
                <a:solidFill>
                  <a:schemeClr val="bg1"/>
                </a:solidFill>
              </a:rPr>
              <a:t>	{</a:t>
            </a:r>
          </a:p>
          <a:p>
            <a:pPr lvl="1" defTabSz="914367">
              <a:lnSpc>
                <a:spcPct val="90000"/>
              </a:lnSpc>
              <a:spcAft>
                <a:spcPts val="600"/>
              </a:spcAft>
            </a:pPr>
            <a:r>
              <a:rPr lang="en-US" sz="1600" i="1" dirty="0">
                <a:solidFill>
                  <a:schemeClr val="bg1"/>
                </a:solidFill>
              </a:rPr>
              <a:t>		char str[MAX_LIMIT];</a:t>
            </a:r>
          </a:p>
          <a:p>
            <a:pPr lvl="1" defTabSz="914367">
              <a:lnSpc>
                <a:spcPct val="90000"/>
              </a:lnSpc>
              <a:spcAft>
                <a:spcPts val="600"/>
              </a:spcAft>
            </a:pPr>
            <a:r>
              <a:rPr lang="en-US" sz="1600" i="1" dirty="0">
                <a:solidFill>
                  <a:schemeClr val="bg1"/>
                </a:solidFill>
              </a:rPr>
              <a:t>		char const *sunny = "sunny";</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("How is the World?\n");</a:t>
            </a:r>
          </a:p>
          <a:p>
            <a:pPr lvl="1" defTabSz="914367">
              <a:lnSpc>
                <a:spcPct val="90000"/>
              </a:lnSpc>
              <a:spcAft>
                <a:spcPts val="600"/>
              </a:spcAft>
            </a:pPr>
            <a:r>
              <a:rPr lang="en-US" sz="1600" i="1" dirty="0">
                <a:solidFill>
                  <a:schemeClr val="bg1"/>
                </a:solidFill>
              </a:rPr>
              <a:t>		</a:t>
            </a:r>
            <a:r>
              <a:rPr lang="en-US" sz="1600" i="1" dirty="0" err="1">
                <a:solidFill>
                  <a:schemeClr val="bg1"/>
                </a:solidFill>
              </a:rPr>
              <a:t>fgets</a:t>
            </a:r>
            <a:r>
              <a:rPr lang="en-US" sz="1600" i="1" dirty="0">
                <a:solidFill>
                  <a:schemeClr val="bg1"/>
                </a:solidFill>
              </a:rPr>
              <a:t>(str, MAX_LIMIT, stdin);</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%s and %s World!\n",</a:t>
            </a:r>
            <a:r>
              <a:rPr lang="en-US" sz="1600" i="1" dirty="0" err="1">
                <a:solidFill>
                  <a:schemeClr val="bg1"/>
                </a:solidFill>
              </a:rPr>
              <a:t>str,sunny</a:t>
            </a:r>
            <a:r>
              <a:rPr lang="en-US" sz="1600" i="1" dirty="0">
                <a:solidFill>
                  <a:schemeClr val="bg1"/>
                </a:solidFill>
              </a:rPr>
              <a:t>);</a:t>
            </a:r>
          </a:p>
          <a:p>
            <a:pPr lvl="1" defTabSz="914367">
              <a:lnSpc>
                <a:spcPct val="90000"/>
              </a:lnSpc>
              <a:spcAft>
                <a:spcPts val="600"/>
              </a:spcAft>
            </a:pPr>
            <a:r>
              <a:rPr lang="en-US" sz="1600" i="1" dirty="0">
                <a:solidFill>
                  <a:schemeClr val="bg1"/>
                </a:solidFill>
              </a:rPr>
              <a:t>	}</a:t>
            </a:r>
          </a:p>
        </p:txBody>
      </p:sp>
    </p:spTree>
    <p:extLst>
      <p:ext uri="{BB962C8B-B14F-4D97-AF65-F5344CB8AC3E}">
        <p14:creationId xmlns:p14="http://schemas.microsoft.com/office/powerpoint/2010/main" val="3484537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fifth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8457877" cy="400110"/>
          </a:xfrm>
          <a:prstGeom prst="rect">
            <a:avLst/>
          </a:prstGeom>
          <a:noFill/>
        </p:spPr>
        <p:txBody>
          <a:bodyPr wrap="square" lIns="0">
            <a:spAutoFit/>
          </a:bodyPr>
          <a:lstStyle/>
          <a:p>
            <a:r>
              <a:rPr lang="en-GB" sz="2000" dirty="0">
                <a:latin typeface="+mj-lt"/>
              </a:rPr>
              <a:t>Add the following lines in the file and test the program on Windows </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4542782"/>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200" i="1" dirty="0">
                <a:solidFill>
                  <a:schemeClr val="bg1"/>
                </a:solidFill>
              </a:rPr>
              <a:t>#include &lt;</a:t>
            </a:r>
            <a:r>
              <a:rPr lang="en-US" sz="1200" i="1" dirty="0" err="1">
                <a:solidFill>
                  <a:schemeClr val="bg1"/>
                </a:solidFill>
              </a:rPr>
              <a:t>stdio.h</a:t>
            </a:r>
            <a:r>
              <a:rPr lang="en-US" sz="1200" i="1" dirty="0">
                <a:solidFill>
                  <a:schemeClr val="bg1"/>
                </a:solidFill>
              </a:rPr>
              <a:t>&gt;</a:t>
            </a:r>
          </a:p>
          <a:p>
            <a:pPr lvl="1" defTabSz="914367">
              <a:lnSpc>
                <a:spcPct val="90000"/>
              </a:lnSpc>
              <a:spcAft>
                <a:spcPts val="600"/>
              </a:spcAft>
            </a:pPr>
            <a:r>
              <a:rPr lang="en-US" sz="1200" i="1" dirty="0">
                <a:solidFill>
                  <a:schemeClr val="bg1"/>
                </a:solidFill>
              </a:rPr>
              <a:t>#include &lt;</a:t>
            </a:r>
            <a:r>
              <a:rPr lang="en-US" sz="1200" i="1" dirty="0" err="1">
                <a:solidFill>
                  <a:schemeClr val="bg1"/>
                </a:solidFill>
              </a:rPr>
              <a:t>conio.h</a:t>
            </a:r>
            <a:r>
              <a:rPr lang="en-US" sz="1200" i="1" dirty="0">
                <a:solidFill>
                  <a:schemeClr val="bg1"/>
                </a:solidFill>
              </a:rPr>
              <a:t>&gt;</a:t>
            </a:r>
          </a:p>
          <a:p>
            <a:pPr lvl="1" defTabSz="914367">
              <a:lnSpc>
                <a:spcPct val="90000"/>
              </a:lnSpc>
              <a:spcAft>
                <a:spcPts val="600"/>
              </a:spcAft>
            </a:pPr>
            <a:r>
              <a:rPr lang="en-US" sz="1200" i="1" dirty="0">
                <a:solidFill>
                  <a:schemeClr val="bg1"/>
                </a:solidFill>
              </a:rPr>
              <a:t>int main()</a:t>
            </a:r>
          </a:p>
          <a:p>
            <a:pPr lvl="1" defTabSz="914367">
              <a:lnSpc>
                <a:spcPct val="90000"/>
              </a:lnSpc>
              <a:spcAft>
                <a:spcPts val="600"/>
              </a:spcAft>
            </a:pPr>
            <a:r>
              <a:rPr lang="en-US" sz="1200" i="1" dirty="0">
                <a:solidFill>
                  <a:schemeClr val="bg1"/>
                </a:solidFill>
              </a:rPr>
              <a:t>{</a:t>
            </a:r>
          </a:p>
          <a:p>
            <a:pPr lvl="1" defTabSz="914367">
              <a:lnSpc>
                <a:spcPct val="90000"/>
              </a:lnSpc>
              <a:spcAft>
                <a:spcPts val="600"/>
              </a:spcAft>
            </a:pPr>
            <a:r>
              <a:rPr lang="en-US" sz="1200" i="1" dirty="0">
                <a:solidFill>
                  <a:schemeClr val="bg1"/>
                </a:solidFill>
              </a:rPr>
              <a:t>    </a:t>
            </a:r>
            <a:r>
              <a:rPr lang="en-US" sz="1200" i="1" dirty="0" err="1">
                <a:solidFill>
                  <a:schemeClr val="bg1"/>
                </a:solidFill>
              </a:rPr>
              <a:t>printf</a:t>
            </a:r>
            <a:r>
              <a:rPr lang="en-US" sz="1200" i="1" dirty="0">
                <a:solidFill>
                  <a:schemeClr val="bg1"/>
                </a:solidFill>
              </a:rPr>
              <a:t>("The World is running, press escape to exit\n");</a:t>
            </a:r>
          </a:p>
          <a:p>
            <a:pPr lvl="1" defTabSz="914367">
              <a:lnSpc>
                <a:spcPct val="90000"/>
              </a:lnSpc>
              <a:spcAft>
                <a:spcPts val="600"/>
              </a:spcAft>
            </a:pPr>
            <a:r>
              <a:rPr lang="en-US" sz="1200" i="1" dirty="0">
                <a:solidFill>
                  <a:schemeClr val="bg1"/>
                </a:solidFill>
              </a:rPr>
              <a:t>    while (1) {</a:t>
            </a:r>
          </a:p>
          <a:p>
            <a:pPr lvl="1" defTabSz="914367">
              <a:lnSpc>
                <a:spcPct val="90000"/>
              </a:lnSpc>
              <a:spcAft>
                <a:spcPts val="600"/>
              </a:spcAft>
            </a:pPr>
            <a:r>
              <a:rPr lang="en-US" sz="1200" i="1" dirty="0">
                <a:solidFill>
                  <a:schemeClr val="bg1"/>
                </a:solidFill>
              </a:rPr>
              <a:t>        if ( </a:t>
            </a:r>
            <a:r>
              <a:rPr lang="en-US" sz="1200" i="1" dirty="0" err="1">
                <a:solidFill>
                  <a:schemeClr val="bg1"/>
                </a:solidFill>
              </a:rPr>
              <a:t>kbhit</a:t>
            </a:r>
            <a:r>
              <a:rPr lang="en-US" sz="1200" i="1" dirty="0">
                <a:solidFill>
                  <a:schemeClr val="bg1"/>
                </a:solidFill>
              </a:rPr>
              <a:t>() ) {</a:t>
            </a:r>
          </a:p>
          <a:p>
            <a:pPr lvl="1" defTabSz="914367">
              <a:lnSpc>
                <a:spcPct val="90000"/>
              </a:lnSpc>
              <a:spcAft>
                <a:spcPts val="600"/>
              </a:spcAft>
            </a:pPr>
            <a:r>
              <a:rPr lang="en-US" sz="1200" i="1" dirty="0">
                <a:solidFill>
                  <a:schemeClr val="bg1"/>
                </a:solidFill>
              </a:rPr>
              <a:t>            int </a:t>
            </a:r>
            <a:r>
              <a:rPr lang="en-US" sz="1200" i="1" dirty="0" err="1">
                <a:solidFill>
                  <a:schemeClr val="bg1"/>
                </a:solidFill>
              </a:rPr>
              <a:t>ch</a:t>
            </a:r>
            <a:r>
              <a:rPr lang="en-US" sz="1200" i="1" dirty="0">
                <a:solidFill>
                  <a:schemeClr val="bg1"/>
                </a:solidFill>
              </a:rPr>
              <a:t>;</a:t>
            </a:r>
          </a:p>
          <a:p>
            <a:pPr lvl="1" defTabSz="914367">
              <a:lnSpc>
                <a:spcPct val="90000"/>
              </a:lnSpc>
              <a:spcAft>
                <a:spcPts val="600"/>
              </a:spcAft>
            </a:pPr>
            <a:r>
              <a:rPr lang="en-US" sz="1200" i="1" dirty="0">
                <a:solidFill>
                  <a:schemeClr val="bg1"/>
                </a:solidFill>
              </a:rPr>
              <a:t>            </a:t>
            </a:r>
            <a:r>
              <a:rPr lang="en-US" sz="1200" i="1" dirty="0" err="1">
                <a:solidFill>
                  <a:schemeClr val="bg1"/>
                </a:solidFill>
              </a:rPr>
              <a:t>ch</a:t>
            </a:r>
            <a:r>
              <a:rPr lang="en-US" sz="1200" i="1" dirty="0">
                <a:solidFill>
                  <a:schemeClr val="bg1"/>
                </a:solidFill>
              </a:rPr>
              <a:t> = </a:t>
            </a:r>
            <a:r>
              <a:rPr lang="en-US" sz="1200" i="1" dirty="0" err="1">
                <a:solidFill>
                  <a:schemeClr val="bg1"/>
                </a:solidFill>
              </a:rPr>
              <a:t>getch</a:t>
            </a:r>
            <a:r>
              <a:rPr lang="en-US" sz="1200" i="1" dirty="0">
                <a:solidFill>
                  <a:schemeClr val="bg1"/>
                </a:solidFill>
              </a:rPr>
              <a:t>();</a:t>
            </a:r>
          </a:p>
          <a:p>
            <a:pPr lvl="1" defTabSz="914367">
              <a:lnSpc>
                <a:spcPct val="90000"/>
              </a:lnSpc>
              <a:spcAft>
                <a:spcPts val="600"/>
              </a:spcAft>
            </a:pPr>
            <a:r>
              <a:rPr lang="en-US" sz="1200" i="1" dirty="0">
                <a:solidFill>
                  <a:schemeClr val="bg1"/>
                </a:solidFill>
              </a:rPr>
              <a:t>            if (</a:t>
            </a:r>
            <a:r>
              <a:rPr lang="en-US" sz="1200" i="1" dirty="0" err="1">
                <a:solidFill>
                  <a:schemeClr val="bg1"/>
                </a:solidFill>
              </a:rPr>
              <a:t>ch</a:t>
            </a:r>
            <a:r>
              <a:rPr lang="en-US" sz="1200" i="1" dirty="0">
                <a:solidFill>
                  <a:schemeClr val="bg1"/>
                </a:solidFill>
              </a:rPr>
              <a:t> == 0x1B){</a:t>
            </a:r>
          </a:p>
          <a:p>
            <a:pPr lvl="1" defTabSz="914367">
              <a:lnSpc>
                <a:spcPct val="90000"/>
              </a:lnSpc>
              <a:spcAft>
                <a:spcPts val="600"/>
              </a:spcAft>
            </a:pPr>
            <a:r>
              <a:rPr lang="en-US" sz="1200" i="1" dirty="0">
                <a:solidFill>
                  <a:schemeClr val="bg1"/>
                </a:solidFill>
              </a:rPr>
              <a:t>                </a:t>
            </a:r>
            <a:r>
              <a:rPr lang="en-US" sz="1200" i="1" dirty="0" err="1">
                <a:solidFill>
                  <a:schemeClr val="bg1"/>
                </a:solidFill>
              </a:rPr>
              <a:t>printf</a:t>
            </a:r>
            <a:r>
              <a:rPr lang="en-US" sz="1200" i="1" dirty="0">
                <a:solidFill>
                  <a:schemeClr val="bg1"/>
                </a:solidFill>
              </a:rPr>
              <a:t>("ESC key pressed, exit\n");</a:t>
            </a:r>
          </a:p>
          <a:p>
            <a:pPr lvl="1" defTabSz="914367">
              <a:lnSpc>
                <a:spcPct val="90000"/>
              </a:lnSpc>
              <a:spcAft>
                <a:spcPts val="600"/>
              </a:spcAft>
            </a:pPr>
            <a:r>
              <a:rPr lang="en-US" sz="1200" i="1" dirty="0">
                <a:solidFill>
                  <a:schemeClr val="bg1"/>
                </a:solidFill>
              </a:rPr>
              <a:t>                break;</a:t>
            </a:r>
          </a:p>
          <a:p>
            <a:pPr lvl="1" defTabSz="914367">
              <a:lnSpc>
                <a:spcPct val="90000"/>
              </a:lnSpc>
              <a:spcAft>
                <a:spcPts val="600"/>
              </a:spcAft>
            </a:pPr>
            <a:r>
              <a:rPr lang="en-US" sz="1200" i="1" dirty="0">
                <a:solidFill>
                  <a:schemeClr val="bg1"/>
                </a:solidFill>
              </a:rPr>
              <a:t>            }</a:t>
            </a:r>
          </a:p>
          <a:p>
            <a:pPr lvl="1" defTabSz="914367">
              <a:lnSpc>
                <a:spcPct val="90000"/>
              </a:lnSpc>
              <a:spcAft>
                <a:spcPts val="600"/>
              </a:spcAft>
            </a:pPr>
            <a:r>
              <a:rPr lang="en-US" sz="1200" i="1" dirty="0">
                <a:solidFill>
                  <a:schemeClr val="bg1"/>
                </a:solidFill>
              </a:rPr>
              <a:t>            else</a:t>
            </a:r>
          </a:p>
          <a:p>
            <a:pPr lvl="1" defTabSz="914367">
              <a:lnSpc>
                <a:spcPct val="90000"/>
              </a:lnSpc>
              <a:spcAft>
                <a:spcPts val="600"/>
              </a:spcAft>
            </a:pPr>
            <a:r>
              <a:rPr lang="en-US" sz="1200" i="1" dirty="0">
                <a:solidFill>
                  <a:schemeClr val="bg1"/>
                </a:solidFill>
              </a:rPr>
              <a:t>                </a:t>
            </a:r>
            <a:r>
              <a:rPr lang="en-US" sz="1200" i="1" dirty="0" err="1">
                <a:solidFill>
                  <a:schemeClr val="bg1"/>
                </a:solidFill>
              </a:rPr>
              <a:t>printf</a:t>
            </a:r>
            <a:r>
              <a:rPr lang="en-US" sz="1200" i="1" dirty="0">
                <a:solidFill>
                  <a:schemeClr val="bg1"/>
                </a:solidFill>
              </a:rPr>
              <a:t>("Key pressed = '%c'\n",</a:t>
            </a:r>
            <a:r>
              <a:rPr lang="en-US" sz="1200" i="1" dirty="0" err="1">
                <a:solidFill>
                  <a:schemeClr val="bg1"/>
                </a:solidFill>
              </a:rPr>
              <a:t>ch</a:t>
            </a:r>
            <a:r>
              <a:rPr lang="en-US" sz="1200" i="1" dirty="0">
                <a:solidFill>
                  <a:schemeClr val="bg1"/>
                </a:solidFill>
              </a:rPr>
              <a:t>);</a:t>
            </a:r>
          </a:p>
          <a:p>
            <a:pPr lvl="1" defTabSz="914367">
              <a:lnSpc>
                <a:spcPct val="90000"/>
              </a:lnSpc>
              <a:spcAft>
                <a:spcPts val="600"/>
              </a:spcAft>
            </a:pPr>
            <a:r>
              <a:rPr lang="en-US" sz="1200" i="1" dirty="0">
                <a:solidFill>
                  <a:schemeClr val="bg1"/>
                </a:solidFill>
              </a:rPr>
              <a:t>        }</a:t>
            </a:r>
          </a:p>
          <a:p>
            <a:pPr lvl="1" defTabSz="914367">
              <a:lnSpc>
                <a:spcPct val="90000"/>
              </a:lnSpc>
              <a:spcAft>
                <a:spcPts val="600"/>
              </a:spcAft>
            </a:pPr>
            <a:r>
              <a:rPr lang="en-US" sz="1200" i="1" dirty="0">
                <a:solidFill>
                  <a:schemeClr val="bg1"/>
                </a:solidFill>
              </a:rPr>
              <a:t>    }</a:t>
            </a:r>
          </a:p>
          <a:p>
            <a:pPr lvl="1" defTabSz="914367">
              <a:lnSpc>
                <a:spcPct val="90000"/>
              </a:lnSpc>
              <a:spcAft>
                <a:spcPts val="600"/>
              </a:spcAft>
            </a:pPr>
            <a:r>
              <a:rPr lang="en-US" sz="1200" i="1" dirty="0">
                <a:solidFill>
                  <a:schemeClr val="bg1"/>
                </a:solidFill>
              </a:rPr>
              <a:t>    return 0;</a:t>
            </a:r>
          </a:p>
          <a:p>
            <a:pPr lvl="1" defTabSz="914367">
              <a:lnSpc>
                <a:spcPct val="90000"/>
              </a:lnSpc>
              <a:spcAft>
                <a:spcPts val="600"/>
              </a:spcAft>
            </a:pPr>
            <a:r>
              <a:rPr lang="en-US" sz="1200" i="1" dirty="0">
                <a:solidFill>
                  <a:schemeClr val="bg1"/>
                </a:solidFill>
              </a:rPr>
              <a:t>}</a:t>
            </a:r>
          </a:p>
        </p:txBody>
      </p:sp>
    </p:spTree>
    <p:extLst>
      <p:ext uri="{BB962C8B-B14F-4D97-AF65-F5344CB8AC3E}">
        <p14:creationId xmlns:p14="http://schemas.microsoft.com/office/powerpoint/2010/main" val="3683829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sixth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9712745" cy="400110"/>
          </a:xfrm>
          <a:prstGeom prst="rect">
            <a:avLst/>
          </a:prstGeom>
          <a:noFill/>
        </p:spPr>
        <p:txBody>
          <a:bodyPr wrap="square" lIns="0">
            <a:spAutoFit/>
          </a:bodyPr>
          <a:lstStyle/>
          <a:p>
            <a:r>
              <a:rPr lang="en-GB" sz="2000" dirty="0">
                <a:latin typeface="+mj-lt"/>
              </a:rPr>
              <a:t>Add the following lines in the file and test the program on Linux  </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4992136"/>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800" i="1" dirty="0">
                <a:solidFill>
                  <a:schemeClr val="bg1"/>
                </a:solidFill>
              </a:rPr>
              <a:t>#include &lt;</a:t>
            </a:r>
            <a:r>
              <a:rPr lang="en-US" sz="800" i="1" dirty="0" err="1">
                <a:solidFill>
                  <a:schemeClr val="bg1"/>
                </a:solidFill>
              </a:rPr>
              <a:t>stdio.h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stdlib.h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string.h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termios.h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ctype.h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&lt;sys/</a:t>
            </a:r>
            <a:r>
              <a:rPr lang="en-US" sz="800" i="1" dirty="0" err="1">
                <a:solidFill>
                  <a:schemeClr val="bg1"/>
                </a:solidFill>
              </a:rPr>
              <a:t>ioctl.h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unistd.h</a:t>
            </a:r>
            <a:r>
              <a:rPr lang="en-US" sz="800" i="1" dirty="0">
                <a:solidFill>
                  <a:schemeClr val="bg1"/>
                </a:solidFill>
              </a:rPr>
              <a:t>&gt;</a:t>
            </a:r>
          </a:p>
          <a:p>
            <a:pPr lvl="1" defTabSz="914367">
              <a:lnSpc>
                <a:spcPct val="90000"/>
              </a:lnSpc>
              <a:spcAft>
                <a:spcPts val="600"/>
              </a:spcAft>
            </a:pPr>
            <a:r>
              <a:rPr lang="en-US" sz="800" i="1" dirty="0">
                <a:solidFill>
                  <a:schemeClr val="bg1"/>
                </a:solidFill>
              </a:rPr>
              <a:t>int </a:t>
            </a:r>
            <a:r>
              <a:rPr lang="en-US" sz="800" i="1" dirty="0" err="1">
                <a:solidFill>
                  <a:schemeClr val="bg1"/>
                </a:solidFill>
              </a:rPr>
              <a:t>kbhit</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int </a:t>
            </a:r>
            <a:r>
              <a:rPr lang="en-US" sz="800" i="1" dirty="0" err="1">
                <a:solidFill>
                  <a:schemeClr val="bg1"/>
                </a:solidFill>
              </a:rPr>
              <a:t>byteswaiting</a:t>
            </a:r>
            <a:r>
              <a:rPr lang="en-US" sz="800" i="1" dirty="0">
                <a:solidFill>
                  <a:schemeClr val="bg1"/>
                </a:solidFill>
              </a:rPr>
              <a:t>;</a:t>
            </a:r>
          </a:p>
          <a:p>
            <a:pPr lvl="1" defTabSz="914367">
              <a:lnSpc>
                <a:spcPct val="90000"/>
              </a:lnSpc>
              <a:spcAft>
                <a:spcPts val="600"/>
              </a:spcAft>
            </a:pPr>
            <a:r>
              <a:rPr lang="en-US" sz="800" i="1" dirty="0">
                <a:solidFill>
                  <a:schemeClr val="bg1"/>
                </a:solidFill>
              </a:rPr>
              <a:t>    </a:t>
            </a:r>
            <a:r>
              <a:rPr lang="en-US" sz="800" i="1" dirty="0" err="1">
                <a:solidFill>
                  <a:schemeClr val="bg1"/>
                </a:solidFill>
              </a:rPr>
              <a:t>ioctl</a:t>
            </a:r>
            <a:r>
              <a:rPr lang="en-US" sz="800" i="1" dirty="0">
                <a:solidFill>
                  <a:schemeClr val="bg1"/>
                </a:solidFill>
              </a:rPr>
              <a:t>(STDIN_FILENO, FIONREAD, &amp;</a:t>
            </a:r>
            <a:r>
              <a:rPr lang="en-US" sz="800" i="1" dirty="0" err="1">
                <a:solidFill>
                  <a:schemeClr val="bg1"/>
                </a:solidFill>
              </a:rPr>
              <a:t>byteswaiting</a:t>
            </a:r>
            <a:r>
              <a:rPr lang="en-US" sz="800" i="1" dirty="0">
                <a:solidFill>
                  <a:schemeClr val="bg1"/>
                </a:solidFill>
              </a:rPr>
              <a:t>);</a:t>
            </a:r>
          </a:p>
          <a:p>
            <a:pPr lvl="1" defTabSz="914367">
              <a:lnSpc>
                <a:spcPct val="90000"/>
              </a:lnSpc>
              <a:spcAft>
                <a:spcPts val="600"/>
              </a:spcAft>
            </a:pPr>
            <a:r>
              <a:rPr lang="en-US" sz="800" i="1" dirty="0">
                <a:solidFill>
                  <a:schemeClr val="bg1"/>
                </a:solidFill>
              </a:rPr>
              <a:t>    return </a:t>
            </a:r>
            <a:r>
              <a:rPr lang="en-US" sz="800" i="1" dirty="0" err="1">
                <a:solidFill>
                  <a:schemeClr val="bg1"/>
                </a:solidFill>
              </a:rPr>
              <a:t>byteswaiting</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int </a:t>
            </a:r>
            <a:r>
              <a:rPr lang="en-US" sz="800" i="1" dirty="0" err="1">
                <a:solidFill>
                  <a:schemeClr val="bg1"/>
                </a:solidFill>
              </a:rPr>
              <a:t>getch</a:t>
            </a:r>
            <a:r>
              <a:rPr lang="en-US" sz="800" i="1" dirty="0">
                <a:solidFill>
                  <a:schemeClr val="bg1"/>
                </a:solidFill>
              </a:rPr>
              <a:t>(void)</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int </a:t>
            </a:r>
            <a:r>
              <a:rPr lang="en-US" sz="800" i="1" dirty="0" err="1">
                <a:solidFill>
                  <a:schemeClr val="bg1"/>
                </a:solidFill>
              </a:rPr>
              <a:t>ch</a:t>
            </a:r>
            <a:r>
              <a:rPr lang="en-US" sz="800" i="1" dirty="0">
                <a:solidFill>
                  <a:schemeClr val="bg1"/>
                </a:solidFill>
              </a:rPr>
              <a:t>;</a:t>
            </a:r>
          </a:p>
          <a:p>
            <a:pPr lvl="1" defTabSz="914367">
              <a:lnSpc>
                <a:spcPct val="90000"/>
              </a:lnSpc>
              <a:spcAft>
                <a:spcPts val="600"/>
              </a:spcAft>
            </a:pPr>
            <a:r>
              <a:rPr lang="en-US" sz="800" i="1" dirty="0">
                <a:solidFill>
                  <a:schemeClr val="bg1"/>
                </a:solidFill>
              </a:rPr>
              <a:t>    </a:t>
            </a:r>
            <a:r>
              <a:rPr lang="en-US" sz="800" i="1" dirty="0" err="1">
                <a:solidFill>
                  <a:schemeClr val="bg1"/>
                </a:solidFill>
              </a:rPr>
              <a:t>ch</a:t>
            </a:r>
            <a:r>
              <a:rPr lang="en-US" sz="800" i="1" dirty="0">
                <a:solidFill>
                  <a:schemeClr val="bg1"/>
                </a:solidFill>
              </a:rPr>
              <a:t> = </a:t>
            </a:r>
            <a:r>
              <a:rPr lang="en-US" sz="800" i="1" dirty="0" err="1">
                <a:solidFill>
                  <a:schemeClr val="bg1"/>
                </a:solidFill>
              </a:rPr>
              <a:t>getchar</a:t>
            </a:r>
            <a:r>
              <a:rPr lang="en-US" sz="800" i="1" dirty="0">
                <a:solidFill>
                  <a:schemeClr val="bg1"/>
                </a:solidFill>
              </a:rPr>
              <a:t>();</a:t>
            </a:r>
          </a:p>
          <a:p>
            <a:pPr lvl="1" defTabSz="914367">
              <a:lnSpc>
                <a:spcPct val="90000"/>
              </a:lnSpc>
              <a:spcAft>
                <a:spcPts val="600"/>
              </a:spcAft>
            </a:pPr>
            <a:r>
              <a:rPr lang="en-US" sz="800" i="1" dirty="0">
                <a:solidFill>
                  <a:schemeClr val="bg1"/>
                </a:solidFill>
              </a:rPr>
              <a:t>    return </a:t>
            </a:r>
            <a:r>
              <a:rPr lang="en-US" sz="800" i="1" dirty="0" err="1">
                <a:solidFill>
                  <a:schemeClr val="bg1"/>
                </a:solidFill>
              </a:rPr>
              <a:t>ch</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void </a:t>
            </a:r>
            <a:r>
              <a:rPr lang="en-US" sz="800" i="1" dirty="0" err="1">
                <a:solidFill>
                  <a:schemeClr val="bg1"/>
                </a:solidFill>
              </a:rPr>
              <a:t>enable_raw_mode</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struct </a:t>
            </a:r>
            <a:r>
              <a:rPr lang="en-US" sz="800" i="1" dirty="0" err="1">
                <a:solidFill>
                  <a:schemeClr val="bg1"/>
                </a:solidFill>
              </a:rPr>
              <a:t>termios</a:t>
            </a:r>
            <a:r>
              <a:rPr lang="en-US" sz="800" i="1" dirty="0">
                <a:solidFill>
                  <a:schemeClr val="bg1"/>
                </a:solidFill>
              </a:rPr>
              <a:t> term;</a:t>
            </a:r>
          </a:p>
          <a:p>
            <a:pPr lvl="1" defTabSz="914367">
              <a:lnSpc>
                <a:spcPct val="90000"/>
              </a:lnSpc>
              <a:spcAft>
                <a:spcPts val="600"/>
              </a:spcAft>
            </a:pPr>
            <a:r>
              <a:rPr lang="en-US" sz="800" i="1" dirty="0">
                <a:solidFill>
                  <a:schemeClr val="bg1"/>
                </a:solidFill>
              </a:rPr>
              <a:t>    </a:t>
            </a:r>
            <a:r>
              <a:rPr lang="en-US" sz="800" i="1" dirty="0" err="1">
                <a:solidFill>
                  <a:schemeClr val="bg1"/>
                </a:solidFill>
              </a:rPr>
              <a:t>tcgetattr</a:t>
            </a:r>
            <a:r>
              <a:rPr lang="en-US" sz="800" i="1" dirty="0">
                <a:solidFill>
                  <a:schemeClr val="bg1"/>
                </a:solidFill>
              </a:rPr>
              <a:t>(STDIN_FILENO, &amp;term);</a:t>
            </a:r>
          </a:p>
          <a:p>
            <a:pPr lvl="1" defTabSz="914367">
              <a:lnSpc>
                <a:spcPct val="90000"/>
              </a:lnSpc>
              <a:spcAft>
                <a:spcPts val="600"/>
              </a:spcAft>
            </a:pPr>
            <a:r>
              <a:rPr lang="en-US" sz="800" i="1" dirty="0">
                <a:solidFill>
                  <a:schemeClr val="bg1"/>
                </a:solidFill>
              </a:rPr>
              <a:t>    </a:t>
            </a:r>
            <a:r>
              <a:rPr lang="en-US" sz="800" i="1" dirty="0" err="1">
                <a:solidFill>
                  <a:schemeClr val="bg1"/>
                </a:solidFill>
              </a:rPr>
              <a:t>term.c_lflag</a:t>
            </a:r>
            <a:r>
              <a:rPr lang="en-US" sz="800" i="1" dirty="0">
                <a:solidFill>
                  <a:schemeClr val="bg1"/>
                </a:solidFill>
              </a:rPr>
              <a:t> &amp;= ~(ICANON | ECHO); // Disable echo as well</a:t>
            </a:r>
          </a:p>
          <a:p>
            <a:pPr lvl="1" defTabSz="914367">
              <a:lnSpc>
                <a:spcPct val="90000"/>
              </a:lnSpc>
              <a:spcAft>
                <a:spcPts val="600"/>
              </a:spcAft>
            </a:pPr>
            <a:r>
              <a:rPr lang="en-US" sz="800" i="1" dirty="0">
                <a:solidFill>
                  <a:schemeClr val="bg1"/>
                </a:solidFill>
              </a:rPr>
              <a:t>    </a:t>
            </a:r>
            <a:r>
              <a:rPr lang="en-US" sz="800" i="1" dirty="0" err="1">
                <a:solidFill>
                  <a:schemeClr val="bg1"/>
                </a:solidFill>
              </a:rPr>
              <a:t>tcsetattr</a:t>
            </a:r>
            <a:r>
              <a:rPr lang="en-US" sz="800" i="1" dirty="0">
                <a:solidFill>
                  <a:schemeClr val="bg1"/>
                </a:solidFill>
              </a:rPr>
              <a:t>(STDIN_FILENO, TCSANOW, &amp;term);</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endParaRPr lang="en-US" sz="800" i="1" dirty="0">
              <a:solidFill>
                <a:schemeClr val="bg1"/>
              </a:solidFill>
            </a:endParaRPr>
          </a:p>
        </p:txBody>
      </p:sp>
    </p:spTree>
    <p:extLst>
      <p:ext uri="{BB962C8B-B14F-4D97-AF65-F5344CB8AC3E}">
        <p14:creationId xmlns:p14="http://schemas.microsoft.com/office/powerpoint/2010/main" val="38475368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sixth program </a:t>
            </a:r>
            <a:r>
              <a:rPr lang="en-US" sz="2000" spc="0">
                <a:solidFill>
                  <a:schemeClr val="accent1"/>
                </a:solidFill>
              </a:rPr>
              <a:t>(cont’d)</a:t>
            </a:r>
            <a:br>
              <a:rPr lang="en-US" sz="3200" dirty="0"/>
            </a:br>
            <a:endParaRPr lang="en-US" sz="2400" dirty="0"/>
          </a:p>
        </p:txBody>
      </p:sp>
      <p:sp>
        <p:nvSpPr>
          <p:cNvPr id="3" name="TextBox 2">
            <a:extLst>
              <a:ext uri="{FF2B5EF4-FFF2-40B4-BE49-F238E27FC236}">
                <a16:creationId xmlns:a16="http://schemas.microsoft.com/office/drawing/2014/main" id="{0A77D7FC-6BE4-1753-0352-762474D2AA2D}"/>
              </a:ext>
            </a:extLst>
          </p:cNvPr>
          <p:cNvSpPr txBox="1"/>
          <p:nvPr/>
        </p:nvSpPr>
        <p:spPr>
          <a:xfrm>
            <a:off x="1412085" y="1348028"/>
            <a:ext cx="9541259" cy="4804392"/>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800" i="1" dirty="0">
                <a:solidFill>
                  <a:schemeClr val="bg1"/>
                </a:solidFill>
              </a:rPr>
              <a:t>void </a:t>
            </a:r>
            <a:r>
              <a:rPr lang="en-US" sz="800" i="1" dirty="0" err="1">
                <a:solidFill>
                  <a:schemeClr val="bg1"/>
                </a:solidFill>
              </a:rPr>
              <a:t>disable_raw_mode</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struct </a:t>
            </a:r>
            <a:r>
              <a:rPr lang="en-US" sz="800" i="1" dirty="0" err="1">
                <a:solidFill>
                  <a:schemeClr val="bg1"/>
                </a:solidFill>
              </a:rPr>
              <a:t>termios</a:t>
            </a:r>
            <a:r>
              <a:rPr lang="en-US" sz="800" i="1" dirty="0">
                <a:solidFill>
                  <a:schemeClr val="bg1"/>
                </a:solidFill>
              </a:rPr>
              <a:t> term;</a:t>
            </a:r>
          </a:p>
          <a:p>
            <a:pPr lvl="1" defTabSz="914367">
              <a:lnSpc>
                <a:spcPct val="90000"/>
              </a:lnSpc>
              <a:spcAft>
                <a:spcPts val="600"/>
              </a:spcAft>
            </a:pPr>
            <a:r>
              <a:rPr lang="en-US" sz="800" i="1" dirty="0">
                <a:solidFill>
                  <a:schemeClr val="bg1"/>
                </a:solidFill>
              </a:rPr>
              <a:t>    </a:t>
            </a:r>
            <a:r>
              <a:rPr lang="en-US" sz="800" i="1" dirty="0" err="1">
                <a:solidFill>
                  <a:schemeClr val="bg1"/>
                </a:solidFill>
              </a:rPr>
              <a:t>tcgetattr</a:t>
            </a:r>
            <a:r>
              <a:rPr lang="en-US" sz="800" i="1" dirty="0">
                <a:solidFill>
                  <a:schemeClr val="bg1"/>
                </a:solidFill>
              </a:rPr>
              <a:t>(STDIN_FILENO, &amp;term);</a:t>
            </a:r>
          </a:p>
          <a:p>
            <a:pPr lvl="1" defTabSz="914367">
              <a:lnSpc>
                <a:spcPct val="90000"/>
              </a:lnSpc>
              <a:spcAft>
                <a:spcPts val="600"/>
              </a:spcAft>
            </a:pPr>
            <a:r>
              <a:rPr lang="en-US" sz="800" i="1" dirty="0">
                <a:solidFill>
                  <a:schemeClr val="bg1"/>
                </a:solidFill>
              </a:rPr>
              <a:t>    </a:t>
            </a:r>
            <a:r>
              <a:rPr lang="en-US" sz="800" i="1" dirty="0" err="1">
                <a:solidFill>
                  <a:schemeClr val="bg1"/>
                </a:solidFill>
              </a:rPr>
              <a:t>term.c_lflag</a:t>
            </a:r>
            <a:r>
              <a:rPr lang="en-US" sz="800" i="1" dirty="0">
                <a:solidFill>
                  <a:schemeClr val="bg1"/>
                </a:solidFill>
              </a:rPr>
              <a:t> |= ICANON | ECHO;</a:t>
            </a:r>
          </a:p>
          <a:p>
            <a:pPr lvl="1" defTabSz="914367">
              <a:lnSpc>
                <a:spcPct val="90000"/>
              </a:lnSpc>
              <a:spcAft>
                <a:spcPts val="600"/>
              </a:spcAft>
            </a:pPr>
            <a:r>
              <a:rPr lang="en-US" sz="800" i="1" dirty="0">
                <a:solidFill>
                  <a:schemeClr val="bg1"/>
                </a:solidFill>
              </a:rPr>
              <a:t>    </a:t>
            </a:r>
            <a:r>
              <a:rPr lang="en-US" sz="800" i="1" dirty="0" err="1">
                <a:solidFill>
                  <a:schemeClr val="bg1"/>
                </a:solidFill>
              </a:rPr>
              <a:t>tcsetattr</a:t>
            </a:r>
            <a:r>
              <a:rPr lang="en-US" sz="800" i="1" dirty="0">
                <a:solidFill>
                  <a:schemeClr val="bg1"/>
                </a:solidFill>
              </a:rPr>
              <a:t>(STDIN_FILENO, TCSANOW, &amp;term);</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int main()</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char </a:t>
            </a:r>
            <a:r>
              <a:rPr lang="en-US" sz="800" i="1" dirty="0" err="1">
                <a:solidFill>
                  <a:schemeClr val="bg1"/>
                </a:solidFill>
              </a:rPr>
              <a:t>ch</a:t>
            </a:r>
            <a:r>
              <a:rPr lang="en-US" sz="800" i="1" dirty="0">
                <a:solidFill>
                  <a:schemeClr val="bg1"/>
                </a:solidFill>
              </a:rPr>
              <a:t>;</a:t>
            </a:r>
          </a:p>
          <a:p>
            <a:pPr lvl="1" defTabSz="914367">
              <a:lnSpc>
                <a:spcPct val="90000"/>
              </a:lnSpc>
              <a:spcAft>
                <a:spcPts val="600"/>
              </a:spcAft>
            </a:pPr>
            <a:r>
              <a:rPr lang="en-US" sz="800" i="1" dirty="0">
                <a:solidFill>
                  <a:schemeClr val="bg1"/>
                </a:solidFill>
              </a:rPr>
              <a:t>    </a:t>
            </a:r>
            <a:r>
              <a:rPr lang="en-US" sz="800" i="1" dirty="0" err="1">
                <a:solidFill>
                  <a:schemeClr val="bg1"/>
                </a:solidFill>
              </a:rPr>
              <a:t>printf</a:t>
            </a:r>
            <a:r>
              <a:rPr lang="en-US" sz="800" i="1" dirty="0">
                <a:solidFill>
                  <a:schemeClr val="bg1"/>
                </a:solidFill>
              </a:rPr>
              <a:t>("The World is running, press escape to exit\n");</a:t>
            </a:r>
          </a:p>
          <a:p>
            <a:pPr lvl="1" defTabSz="914367">
              <a:lnSpc>
                <a:spcPct val="90000"/>
              </a:lnSpc>
              <a:spcAft>
                <a:spcPts val="600"/>
              </a:spcAft>
            </a:pPr>
            <a:r>
              <a:rPr lang="en-US" sz="800" i="1" dirty="0">
                <a:solidFill>
                  <a:schemeClr val="bg1"/>
                </a:solidFill>
              </a:rPr>
              <a:t>    </a:t>
            </a:r>
            <a:r>
              <a:rPr lang="en-US" sz="800" i="1" dirty="0" err="1">
                <a:solidFill>
                  <a:schemeClr val="bg1"/>
                </a:solidFill>
              </a:rPr>
              <a:t>enable_raw_mode</a:t>
            </a:r>
            <a:r>
              <a:rPr lang="en-US" sz="800" i="1" dirty="0">
                <a:solidFill>
                  <a:schemeClr val="bg1"/>
                </a:solidFill>
              </a:rPr>
              <a:t>();</a:t>
            </a:r>
          </a:p>
          <a:p>
            <a:pPr lvl="1" defTabSz="914367">
              <a:lnSpc>
                <a:spcPct val="90000"/>
              </a:lnSpc>
              <a:spcAft>
                <a:spcPts val="600"/>
              </a:spcAft>
            </a:pPr>
            <a:r>
              <a:rPr lang="en-US" sz="800" i="1" dirty="0">
                <a:solidFill>
                  <a:schemeClr val="bg1"/>
                </a:solidFill>
              </a:rPr>
              <a:t>    while (1) {</a:t>
            </a:r>
          </a:p>
          <a:p>
            <a:pPr lvl="1" defTabSz="914367">
              <a:lnSpc>
                <a:spcPct val="90000"/>
              </a:lnSpc>
              <a:spcAft>
                <a:spcPts val="600"/>
              </a:spcAft>
            </a:pPr>
            <a:r>
              <a:rPr lang="en-US" sz="800" i="1" dirty="0">
                <a:solidFill>
                  <a:schemeClr val="bg1"/>
                </a:solidFill>
              </a:rPr>
              <a:t>        if ( </a:t>
            </a:r>
            <a:r>
              <a:rPr lang="en-US" sz="800" i="1" dirty="0" err="1">
                <a:solidFill>
                  <a:schemeClr val="bg1"/>
                </a:solidFill>
              </a:rPr>
              <a:t>kbhit</a:t>
            </a:r>
            <a:r>
              <a:rPr lang="en-US" sz="800" i="1" dirty="0">
                <a:solidFill>
                  <a:schemeClr val="bg1"/>
                </a:solidFill>
              </a:rPr>
              <a:t>() ) {</a:t>
            </a:r>
          </a:p>
          <a:p>
            <a:pPr lvl="1" defTabSz="914367">
              <a:lnSpc>
                <a:spcPct val="90000"/>
              </a:lnSpc>
              <a:spcAft>
                <a:spcPts val="600"/>
              </a:spcAft>
            </a:pPr>
            <a:r>
              <a:rPr lang="en-US" sz="800" i="1" dirty="0">
                <a:solidFill>
                  <a:schemeClr val="bg1"/>
                </a:solidFill>
              </a:rPr>
              <a:t>           </a:t>
            </a:r>
            <a:r>
              <a:rPr lang="en-US" sz="800" i="1" dirty="0" err="1">
                <a:solidFill>
                  <a:schemeClr val="bg1"/>
                </a:solidFill>
              </a:rPr>
              <a:t>ch</a:t>
            </a:r>
            <a:r>
              <a:rPr lang="en-US" sz="800" i="1" dirty="0">
                <a:solidFill>
                  <a:schemeClr val="bg1"/>
                </a:solidFill>
              </a:rPr>
              <a:t> = </a:t>
            </a:r>
            <a:r>
              <a:rPr lang="en-US" sz="800" i="1" dirty="0" err="1">
                <a:solidFill>
                  <a:schemeClr val="bg1"/>
                </a:solidFill>
              </a:rPr>
              <a:t>getch</a:t>
            </a:r>
            <a:r>
              <a:rPr lang="en-US" sz="800" i="1" dirty="0">
                <a:solidFill>
                  <a:schemeClr val="bg1"/>
                </a:solidFill>
              </a:rPr>
              <a:t>();</a:t>
            </a:r>
          </a:p>
          <a:p>
            <a:pPr lvl="1" defTabSz="914367">
              <a:lnSpc>
                <a:spcPct val="90000"/>
              </a:lnSpc>
              <a:spcAft>
                <a:spcPts val="600"/>
              </a:spcAft>
            </a:pPr>
            <a:r>
              <a:rPr lang="en-US" sz="800" i="1" dirty="0">
                <a:solidFill>
                  <a:schemeClr val="bg1"/>
                </a:solidFill>
              </a:rPr>
              <a:t>            if (</a:t>
            </a:r>
            <a:r>
              <a:rPr lang="en-US" sz="800" i="1" dirty="0" err="1">
                <a:solidFill>
                  <a:schemeClr val="bg1"/>
                </a:solidFill>
              </a:rPr>
              <a:t>ch</a:t>
            </a:r>
            <a:r>
              <a:rPr lang="en-US" sz="800" i="1" dirty="0">
                <a:solidFill>
                  <a:schemeClr val="bg1"/>
                </a:solidFill>
              </a:rPr>
              <a:t> == 0x1B){</a:t>
            </a:r>
          </a:p>
          <a:p>
            <a:pPr lvl="1" defTabSz="914367">
              <a:lnSpc>
                <a:spcPct val="90000"/>
              </a:lnSpc>
              <a:spcAft>
                <a:spcPts val="600"/>
              </a:spcAft>
            </a:pPr>
            <a:r>
              <a:rPr lang="en-US" sz="800" i="1" dirty="0">
                <a:solidFill>
                  <a:schemeClr val="bg1"/>
                </a:solidFill>
              </a:rPr>
              <a:t>                </a:t>
            </a:r>
            <a:r>
              <a:rPr lang="en-US" sz="800" i="1" dirty="0" err="1">
                <a:solidFill>
                  <a:schemeClr val="bg1"/>
                </a:solidFill>
              </a:rPr>
              <a:t>printf</a:t>
            </a:r>
            <a:r>
              <a:rPr lang="en-US" sz="800" i="1" dirty="0">
                <a:solidFill>
                  <a:schemeClr val="bg1"/>
                </a:solidFill>
              </a:rPr>
              <a:t>("ESC key pressed, exit\n");</a:t>
            </a:r>
          </a:p>
          <a:p>
            <a:pPr lvl="1" defTabSz="914367">
              <a:lnSpc>
                <a:spcPct val="90000"/>
              </a:lnSpc>
              <a:spcAft>
                <a:spcPts val="600"/>
              </a:spcAft>
            </a:pPr>
            <a:r>
              <a:rPr lang="en-US" sz="800" i="1" dirty="0">
                <a:solidFill>
                  <a:schemeClr val="bg1"/>
                </a:solidFill>
              </a:rPr>
              <a:t>                break;</a:t>
            </a:r>
          </a:p>
          <a:p>
            <a:pPr lvl="1" defTabSz="914367">
              <a:lnSpc>
                <a:spcPct val="90000"/>
              </a:lnSpc>
              <a:spcAft>
                <a:spcPts val="600"/>
              </a:spcAft>
            </a:pPr>
            <a:r>
              <a:rPr lang="en-US" sz="800" i="1" dirty="0">
                <a:solidFill>
                  <a:schemeClr val="bg1"/>
                </a:solidFill>
              </a:rPr>
              <a:t>            }</a:t>
            </a:r>
          </a:p>
          <a:p>
            <a:pPr lvl="1" defTabSz="914367">
              <a:lnSpc>
                <a:spcPct val="90000"/>
              </a:lnSpc>
              <a:spcAft>
                <a:spcPts val="600"/>
              </a:spcAft>
            </a:pPr>
            <a:r>
              <a:rPr lang="en-US" sz="800" i="1" dirty="0">
                <a:solidFill>
                  <a:schemeClr val="bg1"/>
                </a:solidFill>
              </a:rPr>
              <a:t>            else</a:t>
            </a:r>
          </a:p>
          <a:p>
            <a:pPr lvl="1" defTabSz="914367">
              <a:lnSpc>
                <a:spcPct val="90000"/>
              </a:lnSpc>
              <a:spcAft>
                <a:spcPts val="600"/>
              </a:spcAft>
            </a:pPr>
            <a:r>
              <a:rPr lang="en-US" sz="800" i="1" dirty="0">
                <a:solidFill>
                  <a:schemeClr val="bg1"/>
                </a:solidFill>
              </a:rPr>
              <a:t>                </a:t>
            </a:r>
            <a:r>
              <a:rPr lang="en-US" sz="800" i="1" dirty="0" err="1">
                <a:solidFill>
                  <a:schemeClr val="bg1"/>
                </a:solidFill>
              </a:rPr>
              <a:t>printf</a:t>
            </a:r>
            <a:r>
              <a:rPr lang="en-US" sz="800" i="1" dirty="0">
                <a:solidFill>
                  <a:schemeClr val="bg1"/>
                </a:solidFill>
              </a:rPr>
              <a:t>("Key pressed = '%c'\n",</a:t>
            </a:r>
            <a:r>
              <a:rPr lang="en-US" sz="800" i="1" dirty="0" err="1">
                <a:solidFill>
                  <a:schemeClr val="bg1"/>
                </a:solidFill>
              </a:rPr>
              <a:t>ch</a:t>
            </a:r>
            <a:r>
              <a:rPr lang="en-US" sz="800" i="1" dirty="0">
                <a:solidFill>
                  <a:schemeClr val="bg1"/>
                </a:solidFill>
              </a:rPr>
              <a:t>);</a:t>
            </a:r>
          </a:p>
          <a:p>
            <a:pPr lvl="1" defTabSz="914367">
              <a:lnSpc>
                <a:spcPct val="90000"/>
              </a:lnSpc>
              <a:spcAft>
                <a:spcPts val="600"/>
              </a:spcAft>
            </a:pPr>
            <a:r>
              <a:rPr lang="en-US" sz="800" i="1" dirty="0">
                <a:solidFill>
                  <a:schemeClr val="bg1"/>
                </a:solidFill>
              </a:rPr>
              <a:t>        }</a:t>
            </a:r>
          </a:p>
          <a:p>
            <a:pPr lvl="1" defTabSz="914367">
              <a:lnSpc>
                <a:spcPct val="90000"/>
              </a:lnSpc>
              <a:spcAft>
                <a:spcPts val="600"/>
              </a:spcAft>
            </a:pPr>
            <a:r>
              <a:rPr lang="en-US" sz="800" i="1" dirty="0">
                <a:solidFill>
                  <a:schemeClr val="bg1"/>
                </a:solidFill>
              </a:rPr>
              <a:t>    }</a:t>
            </a:r>
          </a:p>
          <a:p>
            <a:pPr lvl="1" defTabSz="914367">
              <a:lnSpc>
                <a:spcPct val="90000"/>
              </a:lnSpc>
              <a:spcAft>
                <a:spcPts val="600"/>
              </a:spcAft>
            </a:pPr>
            <a:r>
              <a:rPr lang="en-US" sz="800" i="1" dirty="0">
                <a:solidFill>
                  <a:schemeClr val="bg1"/>
                </a:solidFill>
              </a:rPr>
              <a:t>    </a:t>
            </a:r>
            <a:r>
              <a:rPr lang="en-US" sz="800" i="1" dirty="0" err="1">
                <a:solidFill>
                  <a:schemeClr val="bg1"/>
                </a:solidFill>
              </a:rPr>
              <a:t>disable_raw_mode</a:t>
            </a:r>
            <a:r>
              <a:rPr lang="en-US" sz="800" i="1" dirty="0">
                <a:solidFill>
                  <a:schemeClr val="bg1"/>
                </a:solidFill>
              </a:rPr>
              <a:t>();</a:t>
            </a:r>
          </a:p>
          <a:p>
            <a:pPr lvl="1" defTabSz="914367">
              <a:lnSpc>
                <a:spcPct val="90000"/>
              </a:lnSpc>
              <a:spcAft>
                <a:spcPts val="600"/>
              </a:spcAft>
            </a:pPr>
            <a:r>
              <a:rPr lang="en-US" sz="800" i="1" dirty="0">
                <a:solidFill>
                  <a:schemeClr val="bg1"/>
                </a:solidFill>
              </a:rPr>
              <a:t>    return 0;</a:t>
            </a:r>
          </a:p>
          <a:p>
            <a:pPr lvl="1" defTabSz="914367">
              <a:lnSpc>
                <a:spcPct val="90000"/>
              </a:lnSpc>
              <a:spcAft>
                <a:spcPts val="600"/>
              </a:spcAft>
            </a:pPr>
            <a:r>
              <a:rPr lang="en-US" sz="800" i="1" dirty="0">
                <a:solidFill>
                  <a:schemeClr val="bg1"/>
                </a:solidFill>
              </a:rPr>
              <a:t>}</a:t>
            </a:r>
          </a:p>
        </p:txBody>
      </p:sp>
    </p:spTree>
    <p:extLst>
      <p:ext uri="{BB962C8B-B14F-4D97-AF65-F5344CB8AC3E}">
        <p14:creationId xmlns:p14="http://schemas.microsoft.com/office/powerpoint/2010/main" val="3895723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Resources</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416202"/>
            <a:ext cx="4419121" cy="400110"/>
          </a:xfrm>
          <a:prstGeom prst="rect">
            <a:avLst/>
          </a:prstGeom>
          <a:noFill/>
        </p:spPr>
        <p:txBody>
          <a:bodyPr wrap="square" lIns="0">
            <a:spAutoFit/>
          </a:bodyPr>
          <a:lstStyle/>
          <a:p>
            <a:r>
              <a:rPr lang="en-GB" sz="2000" dirty="0">
                <a:latin typeface="+mj-lt"/>
              </a:rPr>
              <a:t>C Programming Language</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1888612"/>
            <a:ext cx="10152749" cy="4739759"/>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C Programming Language </a:t>
            </a:r>
            <a:r>
              <a:rPr lang="en-US" sz="1600" dirty="0">
                <a:solidFill>
                  <a:srgbClr val="FFFFFF"/>
                </a:solidFill>
                <a:hlinkClick r:id="rId3"/>
              </a:rPr>
              <a:t>https://en.wikipedia.org/wiki/C_(programming_language)</a:t>
            </a:r>
            <a:endParaRPr lang="en-US" sz="1600" dirty="0">
              <a:solidFill>
                <a:srgbClr val="FFFFFF"/>
              </a:solidFill>
            </a:endParaRPr>
          </a:p>
          <a:p>
            <a:pPr defTabSz="914367">
              <a:lnSpc>
                <a:spcPct val="90000"/>
              </a:lnSpc>
              <a:spcAft>
                <a:spcPts val="600"/>
              </a:spcAft>
            </a:pPr>
            <a:r>
              <a:rPr lang="en-US" sz="1600" dirty="0">
                <a:solidFill>
                  <a:srgbClr val="FFFFFF"/>
                </a:solidFill>
              </a:rPr>
              <a:t>C Programming Language The Book: </a:t>
            </a:r>
            <a:r>
              <a:rPr lang="en-US" sz="1600" dirty="0">
                <a:solidFill>
                  <a:srgbClr val="FFFFFF"/>
                </a:solidFill>
                <a:hlinkClick r:id="rId4"/>
              </a:rPr>
              <a:t>https://en.wikipedia.org/wiki/The_C_Programming_Language</a:t>
            </a: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endParaRPr lang="en-US" sz="1600" dirty="0">
              <a:solidFill>
                <a:srgbClr val="FFFFFF"/>
              </a:solidFill>
            </a:endParaRPr>
          </a:p>
          <a:p>
            <a:pPr defTabSz="914367">
              <a:lnSpc>
                <a:spcPct val="90000"/>
              </a:lnSpc>
              <a:spcAft>
                <a:spcPts val="600"/>
              </a:spcAft>
            </a:pPr>
            <a:endParaRPr lang="en-US" sz="1600" dirty="0">
              <a:solidFill>
                <a:srgbClr val="FFFFFF"/>
              </a:solidFill>
            </a:endParaRPr>
          </a:p>
          <a:p>
            <a:pPr defTabSz="914367">
              <a:lnSpc>
                <a:spcPct val="90000"/>
              </a:lnSpc>
              <a:spcAft>
                <a:spcPts val="600"/>
              </a:spcAft>
            </a:pPr>
            <a:endParaRPr lang="en-US" sz="1600" dirty="0">
              <a:solidFill>
                <a:srgbClr val="FFFFFF"/>
              </a:solidFill>
            </a:endParaRPr>
          </a:p>
          <a:p>
            <a:pPr defTabSz="914367">
              <a:lnSpc>
                <a:spcPct val="90000"/>
              </a:lnSpc>
              <a:spcAft>
                <a:spcPts val="600"/>
              </a:spcAft>
            </a:pP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r>
              <a:rPr lang="en-US" sz="1600" dirty="0">
                <a:solidFill>
                  <a:srgbClr val="FFFFFF"/>
                </a:solidFill>
              </a:rPr>
              <a:t>VLC Source code :  </a:t>
            </a:r>
            <a:r>
              <a:rPr lang="en-US" sz="1600" dirty="0">
                <a:solidFill>
                  <a:srgbClr val="FFFFFF"/>
                </a:solidFill>
                <a:hlinkClick r:id="rId5"/>
              </a:rPr>
              <a:t>https://code.videolan.org/videolan/vlc</a:t>
            </a:r>
            <a:r>
              <a:rPr lang="en-US" sz="1600" dirty="0">
                <a:solidFill>
                  <a:srgbClr val="FFFFFF"/>
                </a:solidFill>
              </a:rPr>
              <a:t> </a:t>
            </a:r>
          </a:p>
        </p:txBody>
      </p:sp>
      <p:pic>
        <p:nvPicPr>
          <p:cNvPr id="3" name="Picture 2">
            <a:extLst>
              <a:ext uri="{FF2B5EF4-FFF2-40B4-BE49-F238E27FC236}">
                <a16:creationId xmlns:a16="http://schemas.microsoft.com/office/drawing/2014/main" id="{7E395E5E-74E3-200C-A923-66753B006A24}"/>
              </a:ext>
            </a:extLst>
          </p:cNvPr>
          <p:cNvPicPr>
            <a:picLocks noChangeAspect="1"/>
          </p:cNvPicPr>
          <p:nvPr/>
        </p:nvPicPr>
        <p:blipFill>
          <a:blip r:embed="rId6"/>
          <a:stretch>
            <a:fillRect/>
          </a:stretch>
        </p:blipFill>
        <p:spPr>
          <a:xfrm>
            <a:off x="3267841" y="2585753"/>
            <a:ext cx="5197149" cy="3672404"/>
          </a:xfrm>
          <a:prstGeom prst="rect">
            <a:avLst/>
          </a:prstGeom>
        </p:spPr>
      </p:pic>
    </p:spTree>
    <p:extLst>
      <p:ext uri="{BB962C8B-B14F-4D97-AF65-F5344CB8AC3E}">
        <p14:creationId xmlns:p14="http://schemas.microsoft.com/office/powerpoint/2010/main" val="714760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Python Language</a:t>
            </a:r>
            <a:br>
              <a:rPr lang="en-US" sz="3200" dirty="0"/>
            </a:br>
            <a:r>
              <a:rPr lang="en-US" sz="2000" spc="0" dirty="0">
                <a:solidFill>
                  <a:schemeClr val="accent1"/>
                </a:solidFill>
              </a:rPr>
              <a:t>Install the compiler, linker, builder</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4419121" cy="400110"/>
          </a:xfrm>
          <a:prstGeom prst="rect">
            <a:avLst/>
          </a:prstGeom>
          <a:noFill/>
        </p:spPr>
        <p:txBody>
          <a:bodyPr wrap="square" lIns="0">
            <a:spAutoFit/>
          </a:bodyPr>
          <a:lstStyle/>
          <a:p>
            <a:r>
              <a:rPr lang="en-GB" sz="2000" dirty="0">
                <a:latin typeface="+mj-lt"/>
              </a:rPr>
              <a:t>GCC compiler on Windows </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5414781" cy="4548938"/>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1. We will use the following GCC compiler on Windows</a:t>
            </a:r>
            <a:br>
              <a:rPr lang="en-US" sz="1600" dirty="0">
                <a:solidFill>
                  <a:srgbClr val="FFFFFF"/>
                </a:solidFill>
              </a:rPr>
            </a:br>
            <a:r>
              <a:rPr lang="en-US" sz="1600" dirty="0">
                <a:solidFill>
                  <a:srgbClr val="FFFFFF"/>
                </a:solidFill>
                <a:hlinkClick r:id="rId3"/>
              </a:rPr>
              <a:t>https://www.mingw-w64.org/</a:t>
            </a:r>
            <a:r>
              <a:rPr lang="en-US" sz="1600" dirty="0">
                <a:solidFill>
                  <a:srgbClr val="FFFFFF"/>
                </a:solidFill>
              </a:rPr>
              <a:t> </a:t>
            </a:r>
            <a:br>
              <a:rPr lang="en-US" sz="1600" dirty="0">
                <a:solidFill>
                  <a:srgbClr val="FFFFFF"/>
                </a:solidFill>
              </a:rPr>
            </a:br>
            <a:br>
              <a:rPr lang="en-US" sz="1600" dirty="0">
                <a:solidFill>
                  <a:srgbClr val="FFFFFF"/>
                </a:solidFill>
              </a:rPr>
            </a:br>
            <a:r>
              <a:rPr lang="en-US" sz="1600" dirty="0">
                <a:solidFill>
                  <a:srgbClr val="FFFFFF"/>
                </a:solidFill>
              </a:rPr>
              <a:t>2. Install MSYS2 on your machine</a:t>
            </a:r>
            <a:br>
              <a:rPr lang="en-US" sz="1600" dirty="0">
                <a:solidFill>
                  <a:srgbClr val="FFFFFF"/>
                </a:solidFill>
              </a:rPr>
            </a:br>
            <a:r>
              <a:rPr lang="en-US" sz="1600" dirty="0">
                <a:solidFill>
                  <a:srgbClr val="FFFFFF"/>
                </a:solidFill>
              </a:rPr>
              <a:t>Information: </a:t>
            </a:r>
            <a:r>
              <a:rPr lang="en-US" sz="1600" dirty="0">
                <a:solidFill>
                  <a:srgbClr val="FFFFFF"/>
                </a:solidFill>
                <a:hlinkClick r:id="rId4"/>
              </a:rPr>
              <a:t>https://www.msys2.org/</a:t>
            </a:r>
            <a:r>
              <a:rPr lang="en-US" sz="1600" dirty="0">
                <a:solidFill>
                  <a:srgbClr val="FFFFFF"/>
                </a:solidFill>
              </a:rPr>
              <a:t> </a:t>
            </a:r>
            <a:br>
              <a:rPr lang="en-US" sz="1600" dirty="0">
                <a:solidFill>
                  <a:srgbClr val="FFFFFF"/>
                </a:solidFill>
              </a:rPr>
            </a:br>
            <a:r>
              <a:rPr lang="en-US" sz="1600" dirty="0">
                <a:solidFill>
                  <a:srgbClr val="FFFFFF"/>
                </a:solidFill>
              </a:rPr>
              <a:t>Binaries: </a:t>
            </a:r>
            <a:r>
              <a:rPr lang="en-US" sz="1600" dirty="0">
                <a:solidFill>
                  <a:srgbClr val="FFFFFF"/>
                </a:solidFill>
                <a:hlinkClick r:id="rId5"/>
              </a:rPr>
              <a:t>https://github.com/msys2/msys2-installer/releases/download/2024-05-07/msys2-x86_64-20240507.exe</a:t>
            </a:r>
            <a:r>
              <a:rPr lang="en-US" sz="1600" dirty="0">
                <a:solidFill>
                  <a:srgbClr val="FFFFFF"/>
                </a:solidFill>
              </a:rPr>
              <a:t> </a:t>
            </a:r>
          </a:p>
          <a:p>
            <a:pPr defTabSz="914367">
              <a:lnSpc>
                <a:spcPct val="90000"/>
              </a:lnSpc>
              <a:spcAft>
                <a:spcPts val="600"/>
              </a:spcAft>
            </a:pPr>
            <a:endParaRPr lang="en-US" sz="1600" dirty="0">
              <a:solidFill>
                <a:srgbClr val="FFFFFF"/>
              </a:solidFill>
            </a:endParaRPr>
          </a:p>
          <a:p>
            <a:r>
              <a:rPr lang="en-US" sz="1600" dirty="0">
                <a:solidFill>
                  <a:srgbClr val="FFFFFF"/>
                </a:solidFill>
              </a:rPr>
              <a:t>3. Install GCC in MSYS2 shell:</a:t>
            </a:r>
            <a:br>
              <a:rPr lang="en-US" sz="1600" dirty="0">
                <a:solidFill>
                  <a:srgbClr val="FFFFFF"/>
                </a:solidFill>
              </a:rPr>
            </a:br>
            <a:r>
              <a:rPr lang="en-US" sz="1600" i="1" dirty="0" err="1">
                <a:solidFill>
                  <a:srgbClr val="FFFFFF"/>
                </a:solidFill>
              </a:rPr>
              <a:t>pacman</a:t>
            </a:r>
            <a:r>
              <a:rPr lang="en-US" sz="1600" i="1" dirty="0">
                <a:solidFill>
                  <a:srgbClr val="FFFFFF"/>
                </a:solidFill>
              </a:rPr>
              <a:t> -S mingw-w64-ucrt-x86_64-gcc</a:t>
            </a:r>
            <a:br>
              <a:rPr lang="en-US" sz="1600" i="1" dirty="0">
                <a:solidFill>
                  <a:srgbClr val="FFFFFF"/>
                </a:solidFill>
              </a:rPr>
            </a:br>
            <a:br>
              <a:rPr lang="en-US" sz="1600" dirty="0">
                <a:solidFill>
                  <a:srgbClr val="FFFFFF"/>
                </a:solidFill>
              </a:rPr>
            </a:br>
            <a:r>
              <a:rPr lang="en-US" sz="1600" dirty="0">
                <a:solidFill>
                  <a:srgbClr val="FFFFFF"/>
                </a:solidFill>
              </a:rPr>
              <a:t>4. Run GCC:</a:t>
            </a:r>
            <a:br>
              <a:rPr lang="en-US" sz="1600" dirty="0">
                <a:solidFill>
                  <a:srgbClr val="FFFFFF"/>
                </a:solidFill>
              </a:rPr>
            </a:br>
            <a:r>
              <a:rPr lang="en-US" sz="1600" i="1" dirty="0" err="1">
                <a:solidFill>
                  <a:srgbClr val="FFFFFF"/>
                </a:solidFill>
              </a:rPr>
              <a:t>gcc</a:t>
            </a:r>
            <a:r>
              <a:rPr lang="en-US" sz="1600" i="1" dirty="0">
                <a:solidFill>
                  <a:srgbClr val="FFFFFF"/>
                </a:solidFill>
              </a:rPr>
              <a:t> –version</a:t>
            </a:r>
            <a:br>
              <a:rPr lang="en-US" sz="1600" i="1" dirty="0">
                <a:solidFill>
                  <a:srgbClr val="FFFFFF"/>
                </a:solidFill>
              </a:rPr>
            </a:br>
            <a:r>
              <a:rPr lang="en-US" sz="1200" i="1" dirty="0"/>
              <a:t>gcc.exe (Rev6, Built by MSYS2 project) 13.2.0</a:t>
            </a:r>
          </a:p>
          <a:p>
            <a:r>
              <a:rPr lang="en-US" sz="1200" i="1" dirty="0"/>
              <a:t>Copyright (C) 2023 Free Software Foundation, Inc.</a:t>
            </a:r>
          </a:p>
          <a:p>
            <a:r>
              <a:rPr lang="en-US" sz="1200" i="1" dirty="0"/>
              <a:t>This is free software; see the source for copying conditions.  There is NO</a:t>
            </a:r>
          </a:p>
          <a:p>
            <a:r>
              <a:rPr lang="en-US" sz="1200" i="1" dirty="0"/>
              <a:t>warranty; not even for MERCHANTABILITY or FITNESS FOR A PARTICULAR PURPOSE.</a:t>
            </a:r>
            <a:br>
              <a:rPr lang="en-US" sz="1600" i="1" dirty="0">
                <a:solidFill>
                  <a:srgbClr val="FFFFFF"/>
                </a:solidFill>
              </a:rPr>
            </a:br>
            <a:endParaRPr lang="en-US" sz="1600" i="1" dirty="0">
              <a:solidFill>
                <a:srgbClr val="FFFFFF"/>
              </a:solidFill>
            </a:endParaRPr>
          </a:p>
        </p:txBody>
      </p:sp>
      <p:pic>
        <p:nvPicPr>
          <p:cNvPr id="7" name="Picture 6">
            <a:extLst>
              <a:ext uri="{FF2B5EF4-FFF2-40B4-BE49-F238E27FC236}">
                <a16:creationId xmlns:a16="http://schemas.microsoft.com/office/drawing/2014/main" id="{A2880E78-CA61-931A-7A0F-6295C24F6A25}"/>
              </a:ext>
            </a:extLst>
          </p:cNvPr>
          <p:cNvPicPr>
            <a:picLocks noChangeAspect="1"/>
          </p:cNvPicPr>
          <p:nvPr/>
        </p:nvPicPr>
        <p:blipFill>
          <a:blip r:embed="rId6"/>
          <a:stretch>
            <a:fillRect/>
          </a:stretch>
        </p:blipFill>
        <p:spPr>
          <a:xfrm>
            <a:off x="6592947" y="237910"/>
            <a:ext cx="4782217" cy="3372321"/>
          </a:xfrm>
          <a:prstGeom prst="rect">
            <a:avLst/>
          </a:prstGeom>
        </p:spPr>
      </p:pic>
      <p:pic>
        <p:nvPicPr>
          <p:cNvPr id="9" name="Picture 8">
            <a:extLst>
              <a:ext uri="{FF2B5EF4-FFF2-40B4-BE49-F238E27FC236}">
                <a16:creationId xmlns:a16="http://schemas.microsoft.com/office/drawing/2014/main" id="{E406530F-ED87-8C2D-9095-04CC1F3DE6BE}"/>
              </a:ext>
            </a:extLst>
          </p:cNvPr>
          <p:cNvPicPr>
            <a:picLocks noChangeAspect="1"/>
          </p:cNvPicPr>
          <p:nvPr/>
        </p:nvPicPr>
        <p:blipFill>
          <a:blip r:embed="rId7"/>
          <a:stretch>
            <a:fillRect/>
          </a:stretch>
        </p:blipFill>
        <p:spPr>
          <a:xfrm>
            <a:off x="6482045" y="4561328"/>
            <a:ext cx="5420481" cy="885949"/>
          </a:xfrm>
          <a:prstGeom prst="rect">
            <a:avLst/>
          </a:prstGeom>
        </p:spPr>
      </p:pic>
    </p:spTree>
    <p:extLst>
      <p:ext uri="{BB962C8B-B14F-4D97-AF65-F5344CB8AC3E}">
        <p14:creationId xmlns:p14="http://schemas.microsoft.com/office/powerpoint/2010/main" val="292097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a:t>Java </a:t>
            </a:r>
            <a:r>
              <a:rPr lang="en-US" sz="3200" dirty="0"/>
              <a:t>Language</a:t>
            </a:r>
            <a:br>
              <a:rPr lang="en-US" sz="3200" dirty="0"/>
            </a:br>
            <a:r>
              <a:rPr lang="en-US" sz="2000" spc="0" dirty="0">
                <a:solidFill>
                  <a:schemeClr val="accent1"/>
                </a:solidFill>
              </a:rPr>
              <a:t>Install the compiler, linker, builder</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4419121" cy="400110"/>
          </a:xfrm>
          <a:prstGeom prst="rect">
            <a:avLst/>
          </a:prstGeom>
          <a:noFill/>
        </p:spPr>
        <p:txBody>
          <a:bodyPr wrap="square" lIns="0">
            <a:spAutoFit/>
          </a:bodyPr>
          <a:lstStyle/>
          <a:p>
            <a:r>
              <a:rPr lang="en-GB" sz="2000" dirty="0">
                <a:latin typeface="+mj-lt"/>
              </a:rPr>
              <a:t>Java compiler on Windows </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5414781" cy="5213735"/>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1. We will </a:t>
            </a:r>
            <a:br>
              <a:rPr lang="en-US" sz="1600" dirty="0">
                <a:solidFill>
                  <a:srgbClr val="FFFFFF"/>
                </a:solidFill>
              </a:rPr>
            </a:br>
            <a:r>
              <a:rPr lang="en-US" sz="1600" dirty="0">
                <a:solidFill>
                  <a:srgbClr val="FFFFFF"/>
                </a:solidFill>
                <a:hlinkClick r:id="rId3"/>
              </a:rPr>
              <a:t>https://www.oracle.com/java/technologies/downloads/#java17</a:t>
            </a:r>
            <a:r>
              <a:rPr lang="en-US" sz="1600" dirty="0">
                <a:solidFill>
                  <a:srgbClr val="FFFFFF"/>
                </a:solidFill>
              </a:rPr>
              <a:t> </a:t>
            </a:r>
            <a:br>
              <a:rPr lang="en-US" sz="1600" dirty="0">
                <a:solidFill>
                  <a:srgbClr val="FFFFFF"/>
                </a:solidFill>
              </a:rPr>
            </a:br>
            <a:br>
              <a:rPr lang="en-US" sz="1600" dirty="0">
                <a:solidFill>
                  <a:srgbClr val="FFFFFF"/>
                </a:solidFill>
              </a:rPr>
            </a:br>
            <a:r>
              <a:rPr lang="en-US" sz="1600" dirty="0" err="1">
                <a:solidFill>
                  <a:srgbClr val="FFFFFF"/>
                </a:solidFill>
              </a:rPr>
              <a:t>Devcontainer</a:t>
            </a:r>
            <a:r>
              <a:rPr lang="en-US" sz="1600" dirty="0">
                <a:solidFill>
                  <a:srgbClr val="FFFFFF"/>
                </a:solidFill>
              </a:rPr>
              <a:t> Java 21</a:t>
            </a:r>
            <a:br>
              <a:rPr lang="en-US" sz="1600" dirty="0">
                <a:solidFill>
                  <a:srgbClr val="FFFFFF"/>
                </a:solidFill>
              </a:rPr>
            </a:br>
            <a:br>
              <a:rPr lang="en-US" sz="1600" dirty="0">
                <a:solidFill>
                  <a:srgbClr val="FFFFFF"/>
                </a:solidFill>
              </a:rPr>
            </a:br>
            <a:r>
              <a:rPr lang="en-US" sz="1600" dirty="0">
                <a:solidFill>
                  <a:srgbClr val="FFFFFF"/>
                </a:solidFill>
              </a:rPr>
              <a:t>2. Install MSYS2 on your machine</a:t>
            </a:r>
            <a:br>
              <a:rPr lang="en-US" sz="1600" dirty="0">
                <a:solidFill>
                  <a:srgbClr val="FFFFFF"/>
                </a:solidFill>
              </a:rPr>
            </a:br>
            <a:r>
              <a:rPr lang="en-US" sz="1600" dirty="0">
                <a:solidFill>
                  <a:srgbClr val="FFFFFF"/>
                </a:solidFill>
              </a:rPr>
              <a:t>Information: </a:t>
            </a:r>
            <a:r>
              <a:rPr lang="en-US" sz="1600" dirty="0">
                <a:solidFill>
                  <a:srgbClr val="FFFFFF"/>
                </a:solidFill>
                <a:hlinkClick r:id="rId4"/>
              </a:rPr>
              <a:t>https://www.msys2.org/</a:t>
            </a:r>
            <a:r>
              <a:rPr lang="en-US" sz="1600" dirty="0">
                <a:solidFill>
                  <a:srgbClr val="FFFFFF"/>
                </a:solidFill>
              </a:rPr>
              <a:t> </a:t>
            </a:r>
            <a:br>
              <a:rPr lang="en-US" sz="1600" dirty="0">
                <a:solidFill>
                  <a:srgbClr val="FFFFFF"/>
                </a:solidFill>
              </a:rPr>
            </a:br>
            <a:r>
              <a:rPr lang="en-US" sz="1600" dirty="0">
                <a:solidFill>
                  <a:srgbClr val="FFFFFF"/>
                </a:solidFill>
              </a:rPr>
              <a:t>Binaries: </a:t>
            </a:r>
            <a:r>
              <a:rPr lang="en-US" sz="1600" dirty="0">
                <a:solidFill>
                  <a:srgbClr val="FFFFFF"/>
                </a:solidFill>
                <a:hlinkClick r:id="rId5"/>
              </a:rPr>
              <a:t>https://github.com/msys2/msys2-installer/releases/download/2024-05-07/msys2-x86_64-20240507.exe</a:t>
            </a:r>
            <a:r>
              <a:rPr lang="en-US" sz="1600" dirty="0">
                <a:solidFill>
                  <a:srgbClr val="FFFFFF"/>
                </a:solidFill>
              </a:rPr>
              <a:t> </a:t>
            </a:r>
          </a:p>
          <a:p>
            <a:pPr defTabSz="914367">
              <a:lnSpc>
                <a:spcPct val="90000"/>
              </a:lnSpc>
              <a:spcAft>
                <a:spcPts val="600"/>
              </a:spcAft>
            </a:pPr>
            <a:endParaRPr lang="en-US" sz="1600" dirty="0">
              <a:solidFill>
                <a:srgbClr val="FFFFFF"/>
              </a:solidFill>
            </a:endParaRPr>
          </a:p>
          <a:p>
            <a:r>
              <a:rPr lang="en-US" sz="1600" dirty="0">
                <a:solidFill>
                  <a:srgbClr val="FFFFFF"/>
                </a:solidFill>
              </a:rPr>
              <a:t>3. Install GCC in MSYS2 shell:</a:t>
            </a:r>
            <a:br>
              <a:rPr lang="en-US" sz="1600" dirty="0">
                <a:solidFill>
                  <a:srgbClr val="FFFFFF"/>
                </a:solidFill>
              </a:rPr>
            </a:br>
            <a:r>
              <a:rPr lang="en-US" sz="1600" i="1" dirty="0" err="1">
                <a:solidFill>
                  <a:srgbClr val="FFFFFF"/>
                </a:solidFill>
              </a:rPr>
              <a:t>pacman</a:t>
            </a:r>
            <a:r>
              <a:rPr lang="en-US" sz="1600" i="1" dirty="0">
                <a:solidFill>
                  <a:srgbClr val="FFFFFF"/>
                </a:solidFill>
              </a:rPr>
              <a:t> -S mingw-w64-ucrt-x86_64-gcc</a:t>
            </a:r>
            <a:br>
              <a:rPr lang="en-US" sz="1600" i="1" dirty="0">
                <a:solidFill>
                  <a:srgbClr val="FFFFFF"/>
                </a:solidFill>
              </a:rPr>
            </a:br>
            <a:br>
              <a:rPr lang="en-US" sz="1600" dirty="0">
                <a:solidFill>
                  <a:srgbClr val="FFFFFF"/>
                </a:solidFill>
              </a:rPr>
            </a:br>
            <a:r>
              <a:rPr lang="en-US" sz="1600" dirty="0">
                <a:solidFill>
                  <a:srgbClr val="FFFFFF"/>
                </a:solidFill>
              </a:rPr>
              <a:t>4. Run GCC:</a:t>
            </a:r>
            <a:br>
              <a:rPr lang="en-US" sz="1600" dirty="0">
                <a:solidFill>
                  <a:srgbClr val="FFFFFF"/>
                </a:solidFill>
              </a:rPr>
            </a:br>
            <a:r>
              <a:rPr lang="en-US" sz="1600" i="1" dirty="0" err="1">
                <a:solidFill>
                  <a:srgbClr val="FFFFFF"/>
                </a:solidFill>
              </a:rPr>
              <a:t>gcc</a:t>
            </a:r>
            <a:r>
              <a:rPr lang="en-US" sz="1600" i="1" dirty="0">
                <a:solidFill>
                  <a:srgbClr val="FFFFFF"/>
                </a:solidFill>
              </a:rPr>
              <a:t> –version</a:t>
            </a:r>
            <a:br>
              <a:rPr lang="en-US" sz="1600" i="1" dirty="0">
                <a:solidFill>
                  <a:srgbClr val="FFFFFF"/>
                </a:solidFill>
              </a:rPr>
            </a:br>
            <a:r>
              <a:rPr lang="en-US" sz="1200" i="1" dirty="0"/>
              <a:t>gcc.exe (Rev6, Built by MSYS2 project) 13.2.0</a:t>
            </a:r>
          </a:p>
          <a:p>
            <a:r>
              <a:rPr lang="en-US" sz="1200" i="1" dirty="0"/>
              <a:t>Copyright (C) 2023 Free Software Foundation, Inc.</a:t>
            </a:r>
          </a:p>
          <a:p>
            <a:r>
              <a:rPr lang="en-US" sz="1200" i="1" dirty="0"/>
              <a:t>This is free software; see the source for copying conditions.  There is NO</a:t>
            </a:r>
          </a:p>
          <a:p>
            <a:r>
              <a:rPr lang="en-US" sz="1200" i="1" dirty="0"/>
              <a:t>warranty; not even for MERCHANTABILITY or FITNESS FOR A PARTICULAR PURPOSE.</a:t>
            </a:r>
            <a:br>
              <a:rPr lang="en-US" sz="1600" i="1" dirty="0">
                <a:solidFill>
                  <a:srgbClr val="FFFFFF"/>
                </a:solidFill>
              </a:rPr>
            </a:br>
            <a:endParaRPr lang="en-US" sz="1600" i="1" dirty="0">
              <a:solidFill>
                <a:srgbClr val="FFFFFF"/>
              </a:solidFill>
            </a:endParaRPr>
          </a:p>
        </p:txBody>
      </p:sp>
      <p:pic>
        <p:nvPicPr>
          <p:cNvPr id="7" name="Picture 6">
            <a:extLst>
              <a:ext uri="{FF2B5EF4-FFF2-40B4-BE49-F238E27FC236}">
                <a16:creationId xmlns:a16="http://schemas.microsoft.com/office/drawing/2014/main" id="{A2880E78-CA61-931A-7A0F-6295C24F6A25}"/>
              </a:ext>
            </a:extLst>
          </p:cNvPr>
          <p:cNvPicPr>
            <a:picLocks noChangeAspect="1"/>
          </p:cNvPicPr>
          <p:nvPr/>
        </p:nvPicPr>
        <p:blipFill>
          <a:blip r:embed="rId6"/>
          <a:stretch>
            <a:fillRect/>
          </a:stretch>
        </p:blipFill>
        <p:spPr>
          <a:xfrm>
            <a:off x="6592947" y="237910"/>
            <a:ext cx="4782217" cy="3372321"/>
          </a:xfrm>
          <a:prstGeom prst="rect">
            <a:avLst/>
          </a:prstGeom>
        </p:spPr>
      </p:pic>
      <p:pic>
        <p:nvPicPr>
          <p:cNvPr id="9" name="Picture 8">
            <a:extLst>
              <a:ext uri="{FF2B5EF4-FFF2-40B4-BE49-F238E27FC236}">
                <a16:creationId xmlns:a16="http://schemas.microsoft.com/office/drawing/2014/main" id="{E406530F-ED87-8C2D-9095-04CC1F3DE6BE}"/>
              </a:ext>
            </a:extLst>
          </p:cNvPr>
          <p:cNvPicPr>
            <a:picLocks noChangeAspect="1"/>
          </p:cNvPicPr>
          <p:nvPr/>
        </p:nvPicPr>
        <p:blipFill>
          <a:blip r:embed="rId7"/>
          <a:stretch>
            <a:fillRect/>
          </a:stretch>
        </p:blipFill>
        <p:spPr>
          <a:xfrm>
            <a:off x="6482045" y="4561328"/>
            <a:ext cx="5420481" cy="885949"/>
          </a:xfrm>
          <a:prstGeom prst="rect">
            <a:avLst/>
          </a:prstGeom>
        </p:spPr>
      </p:pic>
    </p:spTree>
    <p:extLst>
      <p:ext uri="{BB962C8B-B14F-4D97-AF65-F5344CB8AC3E}">
        <p14:creationId xmlns:p14="http://schemas.microsoft.com/office/powerpoint/2010/main" val="183298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06191-61EE-7F97-C361-F5E83F43504B}"/>
              </a:ext>
            </a:extLst>
          </p:cNvPr>
          <p:cNvSpPr>
            <a:spLocks noGrp="1"/>
          </p:cNvSpPr>
          <p:nvPr>
            <p:ph type="title"/>
          </p:nvPr>
        </p:nvSpPr>
        <p:spPr>
          <a:xfrm>
            <a:off x="588263" y="267683"/>
            <a:ext cx="11018520" cy="492443"/>
          </a:xfrm>
        </p:spPr>
        <p:txBody>
          <a:bodyPr/>
          <a:lstStyle/>
          <a:p>
            <a:r>
              <a:rPr lang="en-US" sz="3200" dirty="0">
                <a:latin typeface="+mn-lt"/>
              </a:rPr>
              <a:t>Agenda</a:t>
            </a:r>
          </a:p>
        </p:txBody>
      </p:sp>
      <p:graphicFrame>
        <p:nvGraphicFramePr>
          <p:cNvPr id="7" name="Table 6">
            <a:extLst>
              <a:ext uri="{FF2B5EF4-FFF2-40B4-BE49-F238E27FC236}">
                <a16:creationId xmlns:a16="http://schemas.microsoft.com/office/drawing/2014/main" id="{7C3FDFE0-0FE5-4006-7002-5DF71D64F46C}"/>
              </a:ext>
            </a:extLst>
          </p:cNvPr>
          <p:cNvGraphicFramePr>
            <a:graphicFrameLocks noGrp="1"/>
          </p:cNvGraphicFramePr>
          <p:nvPr>
            <p:extLst>
              <p:ext uri="{D42A27DB-BD31-4B8C-83A1-F6EECF244321}">
                <p14:modId xmlns:p14="http://schemas.microsoft.com/office/powerpoint/2010/main" val="1935227246"/>
              </p:ext>
            </p:extLst>
          </p:nvPr>
        </p:nvGraphicFramePr>
        <p:xfrm>
          <a:off x="588263" y="1220013"/>
          <a:ext cx="9270845" cy="4467834"/>
        </p:xfrm>
        <a:graphic>
          <a:graphicData uri="http://schemas.openxmlformats.org/drawingml/2006/table">
            <a:tbl>
              <a:tblPr firstRow="1" firstCol="1" bandRow="1"/>
              <a:tblGrid>
                <a:gridCol w="4075405">
                  <a:extLst>
                    <a:ext uri="{9D8B030D-6E8A-4147-A177-3AD203B41FA5}">
                      <a16:colId xmlns:a16="http://schemas.microsoft.com/office/drawing/2014/main" val="1632753056"/>
                    </a:ext>
                  </a:extLst>
                </a:gridCol>
                <a:gridCol w="5195440">
                  <a:extLst>
                    <a:ext uri="{9D8B030D-6E8A-4147-A177-3AD203B41FA5}">
                      <a16:colId xmlns:a16="http://schemas.microsoft.com/office/drawing/2014/main" val="795850635"/>
                    </a:ext>
                  </a:extLst>
                </a:gridCol>
              </a:tblGrid>
              <a:tr h="371891">
                <a:tc>
                  <a:txBody>
                    <a:bodyPr/>
                    <a:lstStyle/>
                    <a:p>
                      <a:pPr marL="0" marR="0">
                        <a:lnSpc>
                          <a:spcPct val="150000"/>
                        </a:lnSpc>
                        <a:spcBef>
                          <a:spcPts val="0"/>
                        </a:spcBef>
                        <a:spcAft>
                          <a:spcPts val="800"/>
                        </a:spcAft>
                      </a:pPr>
                      <a:r>
                        <a:rPr lang="en-US" sz="16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Topic/Section</a:t>
                      </a:r>
                      <a:endParaRPr lang="en-US" sz="16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a:lnSpc>
                          <a:spcPct val="150000"/>
                        </a:lnSpc>
                        <a:spcBef>
                          <a:spcPts val="0"/>
                        </a:spcBef>
                        <a:spcAft>
                          <a:spcPts val="800"/>
                        </a:spcAft>
                      </a:pPr>
                      <a:r>
                        <a:rPr lang="en-US" sz="16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Section Details</a:t>
                      </a:r>
                      <a:endParaRPr lang="en-US" sz="16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032026208"/>
                  </a:ext>
                </a:extLst>
              </a:tr>
              <a:tr h="911375">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Prepare your environment</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gn="l" defTabSz="932742"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Visual Studio Code</a:t>
                      </a:r>
                      <a:b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b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Git Client</a:t>
                      </a:r>
                      <a:b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b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Create </a:t>
                      </a:r>
                      <a:r>
                        <a:rPr lang="en-US" sz="1600" kern="100" dirty="0" err="1">
                          <a:effectLst/>
                          <a:latin typeface="Calibri" panose="020F0502020204030204" pitchFamily="34" charset="0"/>
                          <a:ea typeface="Times New Roman" panose="02020603050405020304" pitchFamily="18" charset="0"/>
                          <a:cs typeface="Times New Roman" panose="02020603050405020304" pitchFamily="18" charset="0"/>
                        </a:rPr>
                        <a:t>Github</a:t>
                      </a: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 and Azure Accounts</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9413043"/>
                  </a:ext>
                </a:extLst>
              </a:tr>
              <a:tr h="678716">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 language</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nSpc>
                          <a:spcPct val="150000"/>
                        </a:lnSpc>
                        <a:spcBef>
                          <a:spcPts val="0"/>
                        </a:spcBef>
                        <a:spcAft>
                          <a:spcPts val="0"/>
                        </a:spcAft>
                        <a:buFont typeface="Arial" panose="020B0604020202020204" pitchFamily="34" charset="0"/>
                        <a:buNone/>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Install Compiler</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Build and run Hello World C program</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932203744"/>
                  </a:ext>
                </a:extLst>
              </a:tr>
              <a:tr h="596731">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Python</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gn="l" defTabSz="932742" rtl="0" eaLnBrk="1" fontAlgn="auto" latinLnBrk="0" hangingPunct="1">
                        <a:lnSpc>
                          <a:spcPct val="150000"/>
                        </a:lnSpc>
                        <a:spcBef>
                          <a:spcPts val="0"/>
                        </a:spcBef>
                        <a:spcAft>
                          <a:spcPts val="0"/>
                        </a:spcAft>
                        <a:buClrTx/>
                        <a:buSzPts val="1000"/>
                        <a:buFont typeface="Arial" panose="020B0604020202020204" pitchFamily="34" charset="0"/>
                        <a:buNone/>
                        <a:tabLst>
                          <a:tab pos="228600" algn="l"/>
                        </a:tabLst>
                        <a:defRP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Install Python</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Build and run Hello World Python program</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51693986"/>
                  </a:ext>
                </a:extLst>
              </a:tr>
              <a:tr h="806269">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 language</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nSpc>
                          <a:spcPct val="150000"/>
                        </a:lnSpc>
                        <a:spcBef>
                          <a:spcPts val="0"/>
                        </a:spcBef>
                        <a:spcAft>
                          <a:spcPts val="0"/>
                        </a:spcAft>
                        <a:buSzPts val="1000"/>
                        <a:buFont typeface="Arial" panose="020B0604020202020204" pitchFamily="34" charset="0"/>
                        <a:buNone/>
                        <a:tabLst>
                          <a:tab pos="228600" algn="l"/>
                        </a:tabLst>
                      </a:pP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Install dotnet</a:t>
                      </a:r>
                      <a:b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b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Build and run Hello World dotnet program</a:t>
                      </a:r>
                      <a:endParaRPr lang="en-US" sz="16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12126879"/>
                  </a:ext>
                </a:extLst>
              </a:tr>
              <a:tr h="842892">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HTML/</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Javascript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nSpc>
                          <a:spcPct val="150000"/>
                        </a:lnSpc>
                        <a:spcBef>
                          <a:spcPts val="0"/>
                        </a:spcBef>
                        <a:spcAft>
                          <a:spcPts val="0"/>
                        </a:spcAft>
                        <a:buSzPts val="1000"/>
                        <a:buFont typeface="Arial" panose="020B0604020202020204" pitchFamily="34" charset="0"/>
                        <a:buNone/>
                        <a:tabLst>
                          <a:tab pos="228600" algn="l"/>
                        </a:tabLst>
                      </a:pP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Install HTML/</a:t>
                      </a:r>
                      <a:r>
                        <a:rPr lang="en-US" sz="1600" kern="100" dirty="0" err="1">
                          <a:effectLst/>
                          <a:latin typeface="Calibri" panose="020F0502020204030204" pitchFamily="34" charset="0"/>
                          <a:ea typeface="Times New Roman" panose="02020603050405020304" pitchFamily="18" charset="0"/>
                          <a:cs typeface="Times New Roman" panose="02020603050405020304" pitchFamily="18" charset="0"/>
                        </a:rPr>
                        <a:t>Javascript</a:t>
                      </a:r>
                      <a:endParaRPr lang="en-US" sz="16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50000"/>
                        </a:lnSpc>
                        <a:spcBef>
                          <a:spcPts val="0"/>
                        </a:spcBef>
                        <a:spcAft>
                          <a:spcPts val="0"/>
                        </a:spcAft>
                        <a:buSzPts val="1000"/>
                        <a:buFont typeface="Arial" panose="020B0604020202020204" pitchFamily="34" charset="0"/>
                        <a:buNone/>
                        <a:tabLst>
                          <a:tab pos="228600" algn="l"/>
                        </a:tabLst>
                      </a:pP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Build and run your Web application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9844693"/>
                  </a:ext>
                </a:extLst>
              </a:tr>
            </a:tbl>
          </a:graphicData>
        </a:graphic>
      </p:graphicFrame>
    </p:spTree>
    <p:extLst>
      <p:ext uri="{BB962C8B-B14F-4D97-AF65-F5344CB8AC3E}">
        <p14:creationId xmlns:p14="http://schemas.microsoft.com/office/powerpoint/2010/main" val="24617374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F77A-1E10-DB25-E034-314E690FD876}"/>
              </a:ext>
            </a:extLst>
          </p:cNvPr>
          <p:cNvSpPr>
            <a:spLocks noGrp="1"/>
          </p:cNvSpPr>
          <p:nvPr>
            <p:ph type="title"/>
          </p:nvPr>
        </p:nvSpPr>
        <p:spPr/>
        <p:txBody>
          <a:bodyPr/>
          <a:lstStyle/>
          <a:p>
            <a:r>
              <a:rPr lang="en-US"/>
              <a:t>Resources</a:t>
            </a:r>
          </a:p>
        </p:txBody>
      </p:sp>
      <p:sp>
        <p:nvSpPr>
          <p:cNvPr id="23" name="TextBox 22">
            <a:extLst>
              <a:ext uri="{FF2B5EF4-FFF2-40B4-BE49-F238E27FC236}">
                <a16:creationId xmlns:a16="http://schemas.microsoft.com/office/drawing/2014/main" id="{FC0FEDAC-7EC6-D2C4-7428-7020CBD387D1}"/>
              </a:ext>
            </a:extLst>
          </p:cNvPr>
          <p:cNvSpPr txBox="1"/>
          <p:nvPr/>
        </p:nvSpPr>
        <p:spPr>
          <a:xfrm>
            <a:off x="588263" y="1614091"/>
            <a:ext cx="9264624" cy="369332"/>
          </a:xfrm>
          <a:prstGeom prst="rect">
            <a:avLst/>
          </a:prstGeom>
          <a:noFill/>
        </p:spPr>
        <p:txBody>
          <a:bodyPr wrap="square" lIns="0" tIns="0" rIns="0" bIns="0" rtlCol="0" anchor="ctr">
            <a:spAutoFit/>
          </a:bodyPr>
          <a:lstStyle/>
          <a:p>
            <a:pPr algn="l"/>
            <a:r>
              <a:rPr lang="en-US" sz="2400" dirty="0"/>
              <a:t>Product 1: </a:t>
            </a:r>
            <a:r>
              <a:rPr lang="en-US" sz="2400" dirty="0">
                <a:hlinkClick r:id="rId3"/>
              </a:rPr>
              <a:t>https://www.aka.ms/AzureIoTOperations</a:t>
            </a:r>
            <a:endParaRPr lang="en-US" sz="2400" dirty="0"/>
          </a:p>
        </p:txBody>
      </p:sp>
      <p:sp>
        <p:nvSpPr>
          <p:cNvPr id="24" name="TextBox 23">
            <a:extLst>
              <a:ext uri="{FF2B5EF4-FFF2-40B4-BE49-F238E27FC236}">
                <a16:creationId xmlns:a16="http://schemas.microsoft.com/office/drawing/2014/main" id="{341AA5E6-06EF-5E94-2E89-103ABE32BDE3}"/>
              </a:ext>
            </a:extLst>
          </p:cNvPr>
          <p:cNvSpPr txBox="1"/>
          <p:nvPr/>
        </p:nvSpPr>
        <p:spPr>
          <a:xfrm>
            <a:off x="588264" y="2409950"/>
            <a:ext cx="9548096" cy="369332"/>
          </a:xfrm>
          <a:prstGeom prst="rect">
            <a:avLst/>
          </a:prstGeom>
          <a:noFill/>
        </p:spPr>
        <p:txBody>
          <a:bodyPr wrap="square" lIns="0" tIns="0" rIns="0" bIns="0" rtlCol="0" anchor="ctr">
            <a:spAutoFit/>
          </a:bodyPr>
          <a:lstStyle/>
          <a:p>
            <a:pPr algn="l"/>
            <a:r>
              <a:rPr lang="en-US" sz="2400" dirty="0"/>
              <a:t>Product Documentation: </a:t>
            </a:r>
            <a:r>
              <a:rPr lang="en-US" sz="2400" dirty="0">
                <a:hlinkClick r:id="rId4"/>
              </a:rPr>
              <a:t>https://aka.ms/LearnAzureIoTOperations</a:t>
            </a:r>
            <a:r>
              <a:rPr lang="en-US" sz="2400" dirty="0"/>
              <a:t>  </a:t>
            </a:r>
          </a:p>
        </p:txBody>
      </p:sp>
      <p:sp>
        <p:nvSpPr>
          <p:cNvPr id="25" name="TextBox 24">
            <a:extLst>
              <a:ext uri="{FF2B5EF4-FFF2-40B4-BE49-F238E27FC236}">
                <a16:creationId xmlns:a16="http://schemas.microsoft.com/office/drawing/2014/main" id="{9940A0B2-CA26-5BA1-8E62-C0D9946D6CF2}"/>
              </a:ext>
            </a:extLst>
          </p:cNvPr>
          <p:cNvSpPr txBox="1"/>
          <p:nvPr/>
        </p:nvSpPr>
        <p:spPr>
          <a:xfrm>
            <a:off x="588264" y="3205809"/>
            <a:ext cx="10259748" cy="369332"/>
          </a:xfrm>
          <a:prstGeom prst="rect">
            <a:avLst/>
          </a:prstGeom>
          <a:noFill/>
        </p:spPr>
        <p:txBody>
          <a:bodyPr wrap="square" lIns="0" tIns="0" rIns="0" bIns="0" rtlCol="0" anchor="ctr">
            <a:spAutoFit/>
          </a:bodyPr>
          <a:lstStyle/>
          <a:p>
            <a:pPr algn="l"/>
            <a:r>
              <a:rPr lang="en-US" sz="2400"/>
              <a:t>Azure For Manufacturing: </a:t>
            </a:r>
            <a:r>
              <a:rPr lang="en-US" sz="2400">
                <a:hlinkClick r:id="rId5"/>
              </a:rPr>
              <a:t>http://aka.ms/AzureForManufacturing</a:t>
            </a:r>
            <a:endParaRPr lang="en-US" sz="2400"/>
          </a:p>
        </p:txBody>
      </p:sp>
      <p:sp>
        <p:nvSpPr>
          <p:cNvPr id="26" name="TextBox 25">
            <a:extLst>
              <a:ext uri="{FF2B5EF4-FFF2-40B4-BE49-F238E27FC236}">
                <a16:creationId xmlns:a16="http://schemas.microsoft.com/office/drawing/2014/main" id="{DF8A4EEA-C1EA-42FA-B11C-6C551A5818AD}"/>
              </a:ext>
            </a:extLst>
          </p:cNvPr>
          <p:cNvSpPr txBox="1"/>
          <p:nvPr/>
        </p:nvSpPr>
        <p:spPr>
          <a:xfrm>
            <a:off x="588263" y="4001668"/>
            <a:ext cx="9877911" cy="369332"/>
          </a:xfrm>
          <a:prstGeom prst="rect">
            <a:avLst/>
          </a:prstGeom>
          <a:noFill/>
        </p:spPr>
        <p:txBody>
          <a:bodyPr wrap="square" lIns="0" tIns="0" rIns="0" bIns="0" rtlCol="0" anchor="ctr">
            <a:spAutoFit/>
          </a:bodyPr>
          <a:lstStyle/>
          <a:p>
            <a:pPr algn="l"/>
            <a:r>
              <a:rPr lang="en-US" sz="2400"/>
              <a:t>Arc Jumpstart: </a:t>
            </a:r>
            <a:r>
              <a:rPr lang="en-US" sz="2400">
                <a:hlinkClick r:id="rId6"/>
              </a:rPr>
              <a:t>http://aka.ms/AzureArcJumpstart</a:t>
            </a:r>
            <a:endParaRPr lang="en-US" sz="2400" dirty="0"/>
          </a:p>
        </p:txBody>
      </p:sp>
      <p:sp>
        <p:nvSpPr>
          <p:cNvPr id="27" name="TextBox 26">
            <a:extLst>
              <a:ext uri="{FF2B5EF4-FFF2-40B4-BE49-F238E27FC236}">
                <a16:creationId xmlns:a16="http://schemas.microsoft.com/office/drawing/2014/main" id="{65A0C0A1-7AC7-26EA-1C58-8E0DA809FEE0}"/>
              </a:ext>
            </a:extLst>
          </p:cNvPr>
          <p:cNvSpPr txBox="1"/>
          <p:nvPr/>
        </p:nvSpPr>
        <p:spPr>
          <a:xfrm>
            <a:off x="588263" y="4797527"/>
            <a:ext cx="7055679" cy="369332"/>
          </a:xfrm>
          <a:prstGeom prst="rect">
            <a:avLst/>
          </a:prstGeom>
          <a:noFill/>
        </p:spPr>
        <p:txBody>
          <a:bodyPr wrap="square" lIns="0" tIns="0" rIns="0" bIns="0" rtlCol="0" anchor="ctr">
            <a:spAutoFit/>
          </a:bodyPr>
          <a:lstStyle/>
          <a:p>
            <a:pPr algn="l"/>
            <a:r>
              <a:rPr lang="en-US" sz="2400"/>
              <a:t>And more to come … </a:t>
            </a:r>
          </a:p>
        </p:txBody>
      </p:sp>
      <p:pic>
        <p:nvPicPr>
          <p:cNvPr id="3" name="Picture 2">
            <a:extLst>
              <a:ext uri="{FF2B5EF4-FFF2-40B4-BE49-F238E27FC236}">
                <a16:creationId xmlns:a16="http://schemas.microsoft.com/office/drawing/2014/main" id="{F1012586-9171-BE1B-C00F-614F3E46FC2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6360" y="5593386"/>
            <a:ext cx="1974923" cy="1043159"/>
          </a:xfrm>
          <a:prstGeom prst="rect">
            <a:avLst/>
          </a:prstGeom>
        </p:spPr>
      </p:pic>
    </p:spTree>
    <p:extLst>
      <p:ext uri="{BB962C8B-B14F-4D97-AF65-F5344CB8AC3E}">
        <p14:creationId xmlns:p14="http://schemas.microsoft.com/office/powerpoint/2010/main" val="5514519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Install Visual Studio Code</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5479149" cy="400110"/>
          </a:xfrm>
          <a:prstGeom prst="rect">
            <a:avLst/>
          </a:prstGeom>
          <a:noFill/>
        </p:spPr>
        <p:txBody>
          <a:bodyPr wrap="square" lIns="0">
            <a:spAutoFit/>
          </a:bodyPr>
          <a:lstStyle/>
          <a:p>
            <a:r>
              <a:rPr lang="en-GB" sz="2000" dirty="0">
                <a:latin typeface="+mj-lt"/>
              </a:rPr>
              <a:t>Install Visual Studio Code for Windows </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6853992"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https://code.visualstudio.com/Download</a:t>
            </a:r>
            <a:endParaRPr lang="en-US" sz="1600" b="0" dirty="0">
              <a:solidFill>
                <a:schemeClr val="accent1">
                  <a:lumMod val="75000"/>
                </a:schemeClr>
              </a:solidFill>
              <a:effectLst/>
              <a:highlight>
                <a:srgbClr val="1F1F1F"/>
              </a:highlight>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16851" y="3252627"/>
            <a:ext cx="4180460" cy="400110"/>
          </a:xfrm>
          <a:prstGeom prst="rect">
            <a:avLst/>
          </a:prstGeom>
          <a:noFill/>
        </p:spPr>
        <p:txBody>
          <a:bodyPr wrap="square" lIns="0">
            <a:spAutoFit/>
          </a:bodyPr>
          <a:lstStyle/>
          <a:p>
            <a:r>
              <a:rPr lang="en-GB" sz="2000" dirty="0">
                <a:latin typeface="+mj-lt"/>
              </a:rPr>
              <a:t>Install Visual Studio Code for Linux</a:t>
            </a:r>
          </a:p>
        </p:txBody>
      </p:sp>
      <p:sp>
        <p:nvSpPr>
          <p:cNvPr id="47" name="TextBox 46">
            <a:extLst>
              <a:ext uri="{FF2B5EF4-FFF2-40B4-BE49-F238E27FC236}">
                <a16:creationId xmlns:a16="http://schemas.microsoft.com/office/drawing/2014/main" id="{F3B58C9B-51AF-0E8D-8B58-D1D631931E5F}"/>
              </a:ext>
            </a:extLst>
          </p:cNvPr>
          <p:cNvSpPr txBox="1"/>
          <p:nvPr/>
        </p:nvSpPr>
        <p:spPr>
          <a:xfrm>
            <a:off x="616851" y="3669111"/>
            <a:ext cx="4420299"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https://code.visualstudio.com/Download</a:t>
            </a:r>
            <a:endParaRPr lang="en-US" sz="1600" b="0" dirty="0">
              <a:solidFill>
                <a:schemeClr val="accent1">
                  <a:lumMod val="75000"/>
                </a:schemeClr>
              </a:solidFill>
              <a:effectLst/>
              <a:highlight>
                <a:srgbClr val="1F1F1F"/>
              </a:highlight>
            </a:endParaRPr>
          </a:p>
        </p:txBody>
      </p:sp>
      <p:pic>
        <p:nvPicPr>
          <p:cNvPr id="5" name="Picture 4">
            <a:extLst>
              <a:ext uri="{FF2B5EF4-FFF2-40B4-BE49-F238E27FC236}">
                <a16:creationId xmlns:a16="http://schemas.microsoft.com/office/drawing/2014/main" id="{DB50F401-435D-92D3-F9A6-EBFA585C8D39}"/>
              </a:ext>
            </a:extLst>
          </p:cNvPr>
          <p:cNvPicPr>
            <a:picLocks noChangeAspect="1"/>
          </p:cNvPicPr>
          <p:nvPr/>
        </p:nvPicPr>
        <p:blipFill>
          <a:blip r:embed="rId3"/>
          <a:stretch>
            <a:fillRect/>
          </a:stretch>
        </p:blipFill>
        <p:spPr>
          <a:xfrm>
            <a:off x="5393352" y="1360000"/>
            <a:ext cx="1448002" cy="1600423"/>
          </a:xfrm>
          <a:prstGeom prst="rect">
            <a:avLst/>
          </a:prstGeom>
        </p:spPr>
      </p:pic>
      <p:pic>
        <p:nvPicPr>
          <p:cNvPr id="7" name="Picture 6">
            <a:extLst>
              <a:ext uri="{FF2B5EF4-FFF2-40B4-BE49-F238E27FC236}">
                <a16:creationId xmlns:a16="http://schemas.microsoft.com/office/drawing/2014/main" id="{A712712A-41BB-C634-9500-15CA6F313CF2}"/>
              </a:ext>
            </a:extLst>
          </p:cNvPr>
          <p:cNvPicPr>
            <a:picLocks noChangeAspect="1"/>
          </p:cNvPicPr>
          <p:nvPr/>
        </p:nvPicPr>
        <p:blipFill>
          <a:blip r:embed="rId4"/>
          <a:stretch>
            <a:fillRect/>
          </a:stretch>
        </p:blipFill>
        <p:spPr>
          <a:xfrm>
            <a:off x="5395814" y="3077301"/>
            <a:ext cx="1445539" cy="1622544"/>
          </a:xfrm>
          <a:prstGeom prst="rect">
            <a:avLst/>
          </a:prstGeom>
        </p:spPr>
      </p:pic>
      <p:pic>
        <p:nvPicPr>
          <p:cNvPr id="9" name="Picture 8">
            <a:extLst>
              <a:ext uri="{FF2B5EF4-FFF2-40B4-BE49-F238E27FC236}">
                <a16:creationId xmlns:a16="http://schemas.microsoft.com/office/drawing/2014/main" id="{02EF292D-C6B0-E4D5-6B1B-55AA7D25846E}"/>
              </a:ext>
            </a:extLst>
          </p:cNvPr>
          <p:cNvPicPr>
            <a:picLocks noChangeAspect="1"/>
          </p:cNvPicPr>
          <p:nvPr/>
        </p:nvPicPr>
        <p:blipFill>
          <a:blip r:embed="rId5"/>
          <a:stretch>
            <a:fillRect/>
          </a:stretch>
        </p:blipFill>
        <p:spPr>
          <a:xfrm>
            <a:off x="5393352" y="4834647"/>
            <a:ext cx="1460211" cy="1400783"/>
          </a:xfrm>
          <a:prstGeom prst="rect">
            <a:avLst/>
          </a:prstGeom>
        </p:spPr>
      </p:pic>
      <p:sp>
        <p:nvSpPr>
          <p:cNvPr id="10" name="TextBox 9">
            <a:extLst>
              <a:ext uri="{FF2B5EF4-FFF2-40B4-BE49-F238E27FC236}">
                <a16:creationId xmlns:a16="http://schemas.microsoft.com/office/drawing/2014/main" id="{5132E800-5A1B-A9E4-93B6-BB12607E8B07}"/>
              </a:ext>
            </a:extLst>
          </p:cNvPr>
          <p:cNvSpPr txBox="1"/>
          <p:nvPr/>
        </p:nvSpPr>
        <p:spPr>
          <a:xfrm>
            <a:off x="623336" y="4786356"/>
            <a:ext cx="4180460" cy="400110"/>
          </a:xfrm>
          <a:prstGeom prst="rect">
            <a:avLst/>
          </a:prstGeom>
          <a:noFill/>
        </p:spPr>
        <p:txBody>
          <a:bodyPr wrap="square" lIns="0">
            <a:spAutoFit/>
          </a:bodyPr>
          <a:lstStyle/>
          <a:p>
            <a:r>
              <a:rPr lang="en-GB" sz="2000" dirty="0">
                <a:latin typeface="+mj-lt"/>
              </a:rPr>
              <a:t>Install Visual Studio Code for Mac</a:t>
            </a:r>
          </a:p>
        </p:txBody>
      </p:sp>
      <p:sp>
        <p:nvSpPr>
          <p:cNvPr id="11" name="TextBox 10">
            <a:extLst>
              <a:ext uri="{FF2B5EF4-FFF2-40B4-BE49-F238E27FC236}">
                <a16:creationId xmlns:a16="http://schemas.microsoft.com/office/drawing/2014/main" id="{427DCEA6-60B6-E4F4-620C-D79A098A5163}"/>
              </a:ext>
            </a:extLst>
          </p:cNvPr>
          <p:cNvSpPr txBox="1"/>
          <p:nvPr/>
        </p:nvSpPr>
        <p:spPr>
          <a:xfrm>
            <a:off x="623336" y="5202840"/>
            <a:ext cx="4420299"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https://code.visualstudio.com/Download</a:t>
            </a:r>
            <a:endParaRPr lang="en-US" sz="1600" b="0" dirty="0">
              <a:solidFill>
                <a:schemeClr val="accent1">
                  <a:lumMod val="75000"/>
                </a:schemeClr>
              </a:solidFill>
              <a:effectLst/>
              <a:highlight>
                <a:srgbClr val="1F1F1F"/>
              </a:highlight>
            </a:endParaRPr>
          </a:p>
        </p:txBody>
      </p:sp>
    </p:spTree>
    <p:extLst>
      <p:ext uri="{BB962C8B-B14F-4D97-AF65-F5344CB8AC3E}">
        <p14:creationId xmlns:p14="http://schemas.microsoft.com/office/powerpoint/2010/main" val="770515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Install Git Client</a:t>
            </a:r>
            <a:br>
              <a:rPr lang="en-US" sz="3200" dirty="0"/>
            </a:br>
            <a:endParaRPr lang="en-US" sz="2400" dirty="0"/>
          </a:p>
        </p:txBody>
      </p:sp>
      <p:sp>
        <p:nvSpPr>
          <p:cNvPr id="8" name="TextBox 7">
            <a:extLst>
              <a:ext uri="{FF2B5EF4-FFF2-40B4-BE49-F238E27FC236}">
                <a16:creationId xmlns:a16="http://schemas.microsoft.com/office/drawing/2014/main" id="{48CDB4E8-0066-9B2E-BDFD-4E416344BC27}"/>
              </a:ext>
            </a:extLst>
          </p:cNvPr>
          <p:cNvSpPr txBox="1"/>
          <p:nvPr/>
        </p:nvSpPr>
        <p:spPr>
          <a:xfrm>
            <a:off x="616851" y="1687802"/>
            <a:ext cx="5479149" cy="400110"/>
          </a:xfrm>
          <a:prstGeom prst="rect">
            <a:avLst/>
          </a:prstGeom>
          <a:noFill/>
        </p:spPr>
        <p:txBody>
          <a:bodyPr wrap="square" lIns="0">
            <a:spAutoFit/>
          </a:bodyPr>
          <a:lstStyle/>
          <a:p>
            <a:r>
              <a:rPr lang="en-GB" sz="2000" dirty="0">
                <a:latin typeface="+mj-lt"/>
              </a:rPr>
              <a:t>Install Git Client for Windows </a:t>
            </a:r>
            <a:endParaRPr lang="en-GB" dirty="0">
              <a:latin typeface="+mj-lt"/>
            </a:endParaRPr>
          </a:p>
        </p:txBody>
      </p:sp>
      <p:sp>
        <p:nvSpPr>
          <p:cNvPr id="9" name="TextBox 8">
            <a:extLst>
              <a:ext uri="{FF2B5EF4-FFF2-40B4-BE49-F238E27FC236}">
                <a16:creationId xmlns:a16="http://schemas.microsoft.com/office/drawing/2014/main" id="{4C27D445-7D81-5013-5DE7-75CA633215B8}"/>
              </a:ext>
            </a:extLst>
          </p:cNvPr>
          <p:cNvSpPr txBox="1"/>
          <p:nvPr/>
        </p:nvSpPr>
        <p:spPr>
          <a:xfrm>
            <a:off x="616851" y="2160212"/>
            <a:ext cx="6853992"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https://git-scm.com/download/win</a:t>
            </a:r>
            <a:endParaRPr lang="en-US" sz="1600" b="0" dirty="0">
              <a:solidFill>
                <a:schemeClr val="accent1">
                  <a:lumMod val="75000"/>
                </a:schemeClr>
              </a:solidFill>
              <a:effectLst/>
              <a:highlight>
                <a:srgbClr val="1F1F1F"/>
              </a:highlight>
            </a:endParaRPr>
          </a:p>
        </p:txBody>
      </p:sp>
      <p:sp>
        <p:nvSpPr>
          <p:cNvPr id="10" name="TextBox 9">
            <a:extLst>
              <a:ext uri="{FF2B5EF4-FFF2-40B4-BE49-F238E27FC236}">
                <a16:creationId xmlns:a16="http://schemas.microsoft.com/office/drawing/2014/main" id="{DB92CCCA-E4F8-587F-4978-3F55FDC5B72C}"/>
              </a:ext>
            </a:extLst>
          </p:cNvPr>
          <p:cNvSpPr txBox="1"/>
          <p:nvPr/>
        </p:nvSpPr>
        <p:spPr>
          <a:xfrm>
            <a:off x="616851" y="3252627"/>
            <a:ext cx="4180460" cy="400110"/>
          </a:xfrm>
          <a:prstGeom prst="rect">
            <a:avLst/>
          </a:prstGeom>
          <a:noFill/>
        </p:spPr>
        <p:txBody>
          <a:bodyPr wrap="square" lIns="0">
            <a:spAutoFit/>
          </a:bodyPr>
          <a:lstStyle/>
          <a:p>
            <a:r>
              <a:rPr lang="en-GB" sz="2000" dirty="0">
                <a:latin typeface="+mj-lt"/>
              </a:rPr>
              <a:t>Install Git Client for Linux</a:t>
            </a:r>
          </a:p>
        </p:txBody>
      </p:sp>
      <p:sp>
        <p:nvSpPr>
          <p:cNvPr id="11" name="TextBox 10">
            <a:extLst>
              <a:ext uri="{FF2B5EF4-FFF2-40B4-BE49-F238E27FC236}">
                <a16:creationId xmlns:a16="http://schemas.microsoft.com/office/drawing/2014/main" id="{C504E8DD-0EFB-9BCB-1C8C-1E0CD09F9560}"/>
              </a:ext>
            </a:extLst>
          </p:cNvPr>
          <p:cNvSpPr txBox="1"/>
          <p:nvPr/>
        </p:nvSpPr>
        <p:spPr>
          <a:xfrm>
            <a:off x="616851" y="3669111"/>
            <a:ext cx="4420299"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https://git-scm.com/download/linux</a:t>
            </a:r>
            <a:endParaRPr lang="en-US" sz="1600" b="0" dirty="0">
              <a:solidFill>
                <a:schemeClr val="accent1">
                  <a:lumMod val="75000"/>
                </a:schemeClr>
              </a:solidFill>
              <a:effectLst/>
              <a:highlight>
                <a:srgbClr val="1F1F1F"/>
              </a:highlight>
            </a:endParaRPr>
          </a:p>
        </p:txBody>
      </p:sp>
      <p:sp>
        <p:nvSpPr>
          <p:cNvPr id="12" name="TextBox 11">
            <a:extLst>
              <a:ext uri="{FF2B5EF4-FFF2-40B4-BE49-F238E27FC236}">
                <a16:creationId xmlns:a16="http://schemas.microsoft.com/office/drawing/2014/main" id="{B711A51E-5918-8116-D21C-1C7B21D8D527}"/>
              </a:ext>
            </a:extLst>
          </p:cNvPr>
          <p:cNvSpPr txBox="1"/>
          <p:nvPr/>
        </p:nvSpPr>
        <p:spPr>
          <a:xfrm>
            <a:off x="623336" y="4786356"/>
            <a:ext cx="4180460" cy="400110"/>
          </a:xfrm>
          <a:prstGeom prst="rect">
            <a:avLst/>
          </a:prstGeom>
          <a:noFill/>
        </p:spPr>
        <p:txBody>
          <a:bodyPr wrap="square" lIns="0">
            <a:spAutoFit/>
          </a:bodyPr>
          <a:lstStyle/>
          <a:p>
            <a:r>
              <a:rPr lang="en-GB" sz="2000" dirty="0">
                <a:latin typeface="+mj-lt"/>
              </a:rPr>
              <a:t>Install Git Client for Mac</a:t>
            </a:r>
          </a:p>
        </p:txBody>
      </p:sp>
      <p:sp>
        <p:nvSpPr>
          <p:cNvPr id="13" name="TextBox 12">
            <a:extLst>
              <a:ext uri="{FF2B5EF4-FFF2-40B4-BE49-F238E27FC236}">
                <a16:creationId xmlns:a16="http://schemas.microsoft.com/office/drawing/2014/main" id="{6E2CF163-F826-C758-B7DE-1E71490D07CA}"/>
              </a:ext>
            </a:extLst>
          </p:cNvPr>
          <p:cNvSpPr txBox="1"/>
          <p:nvPr/>
        </p:nvSpPr>
        <p:spPr>
          <a:xfrm>
            <a:off x="623336" y="5202840"/>
            <a:ext cx="4420299"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https://git-scm.com/download/mac</a:t>
            </a:r>
            <a:endParaRPr lang="en-US" sz="1600" b="0" dirty="0">
              <a:solidFill>
                <a:schemeClr val="accent1">
                  <a:lumMod val="75000"/>
                </a:schemeClr>
              </a:solidFill>
              <a:effectLst/>
              <a:highlight>
                <a:srgbClr val="1F1F1F"/>
              </a:highlight>
            </a:endParaRPr>
          </a:p>
        </p:txBody>
      </p:sp>
      <p:pic>
        <p:nvPicPr>
          <p:cNvPr id="2" name="Picture 8" descr="GitHub Logo, symbol, meaning, history, PNG, brand">
            <a:extLst>
              <a:ext uri="{FF2B5EF4-FFF2-40B4-BE49-F238E27FC236}">
                <a16:creationId xmlns:a16="http://schemas.microsoft.com/office/drawing/2014/main" id="{7B31AC85-B395-90BB-416D-F1CC2E036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1437" y="2552162"/>
            <a:ext cx="1269364" cy="11913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6206AF-4A0D-6838-7E20-7736BA44A12B}"/>
              </a:ext>
            </a:extLst>
          </p:cNvPr>
          <p:cNvPicPr>
            <a:picLocks noChangeAspect="1"/>
          </p:cNvPicPr>
          <p:nvPr/>
        </p:nvPicPr>
        <p:blipFill>
          <a:blip r:embed="rId4"/>
          <a:stretch>
            <a:fillRect/>
          </a:stretch>
        </p:blipFill>
        <p:spPr>
          <a:xfrm>
            <a:off x="6394266" y="2642946"/>
            <a:ext cx="2391109" cy="1009791"/>
          </a:xfrm>
          <a:prstGeom prst="rect">
            <a:avLst/>
          </a:prstGeom>
        </p:spPr>
      </p:pic>
    </p:spTree>
    <p:extLst>
      <p:ext uri="{BB962C8B-B14F-4D97-AF65-F5344CB8AC3E}">
        <p14:creationId xmlns:p14="http://schemas.microsoft.com/office/powerpoint/2010/main" val="3820533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Create </a:t>
            </a:r>
            <a:r>
              <a:rPr lang="en-US" sz="2000" spc="0" dirty="0" err="1">
                <a:solidFill>
                  <a:schemeClr val="accent1"/>
                </a:solidFill>
              </a:rPr>
              <a:t>Github</a:t>
            </a:r>
            <a:r>
              <a:rPr lang="en-US" sz="2000" spc="0" dirty="0">
                <a:solidFill>
                  <a:schemeClr val="accent1"/>
                </a:solidFill>
              </a:rPr>
              <a:t> Account</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6055553" cy="400110"/>
          </a:xfrm>
          <a:prstGeom prst="rect">
            <a:avLst/>
          </a:prstGeom>
          <a:noFill/>
        </p:spPr>
        <p:txBody>
          <a:bodyPr wrap="square" lIns="0">
            <a:spAutoFit/>
          </a:bodyPr>
          <a:lstStyle/>
          <a:p>
            <a:r>
              <a:rPr lang="en-GB" sz="2000" dirty="0">
                <a:latin typeface="+mj-lt"/>
              </a:rPr>
              <a:t>Create your Free </a:t>
            </a:r>
            <a:r>
              <a:rPr lang="en-GB" sz="2000" dirty="0" err="1">
                <a:latin typeface="+mj-lt"/>
              </a:rPr>
              <a:t>Github</a:t>
            </a:r>
            <a:r>
              <a:rPr lang="en-GB" sz="2000" dirty="0">
                <a:latin typeface="+mj-lt"/>
              </a:rPr>
              <a:t> Account using your email</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4419121" cy="443198"/>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hlinkClick r:id="rId3"/>
              </a:rPr>
              <a:t>https://github.com/signup</a:t>
            </a:r>
            <a:br>
              <a:rPr lang="en-US" sz="1600" dirty="0">
                <a:solidFill>
                  <a:srgbClr val="FFFFFF"/>
                </a:solidFill>
              </a:rPr>
            </a:br>
            <a:endParaRPr lang="en-US" sz="1600" dirty="0">
              <a:solidFill>
                <a:srgbClr val="FFFFFF"/>
              </a:solidFill>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48079" y="2675710"/>
            <a:ext cx="4180460" cy="400110"/>
          </a:xfrm>
          <a:prstGeom prst="rect">
            <a:avLst/>
          </a:prstGeom>
          <a:noFill/>
        </p:spPr>
        <p:txBody>
          <a:bodyPr wrap="square" lIns="0">
            <a:spAutoFit/>
          </a:bodyPr>
          <a:lstStyle/>
          <a:p>
            <a:r>
              <a:rPr lang="en-GB" sz="2000" dirty="0">
                <a:latin typeface="+mj-lt"/>
              </a:rPr>
              <a:t>Create your first ‘test’ repository </a:t>
            </a:r>
            <a:endParaRPr lang="en-GB" dirty="0">
              <a:latin typeface="+mj-lt"/>
            </a:endParaRPr>
          </a:p>
        </p:txBody>
      </p:sp>
      <p:sp>
        <p:nvSpPr>
          <p:cNvPr id="47" name="TextBox 46">
            <a:extLst>
              <a:ext uri="{FF2B5EF4-FFF2-40B4-BE49-F238E27FC236}">
                <a16:creationId xmlns:a16="http://schemas.microsoft.com/office/drawing/2014/main" id="{F3B58C9B-51AF-0E8D-8B58-D1D631931E5F}"/>
              </a:ext>
            </a:extLst>
          </p:cNvPr>
          <p:cNvSpPr txBox="1"/>
          <p:nvPr/>
        </p:nvSpPr>
        <p:spPr>
          <a:xfrm>
            <a:off x="648079" y="3148120"/>
            <a:ext cx="4937909" cy="443198"/>
          </a:xfrm>
          <a:prstGeom prst="rect">
            <a:avLst/>
          </a:prstGeom>
          <a:noFill/>
        </p:spPr>
        <p:txBody>
          <a:bodyPr wrap="square" lIns="0" tIns="0" rIns="0" bIns="0" rtlCol="0" anchor="t" anchorCtr="0">
            <a:spAutoFit/>
          </a:bodyPr>
          <a:lstStyle/>
          <a:p>
            <a:pPr defTabSz="914367">
              <a:lnSpc>
                <a:spcPct val="90000"/>
              </a:lnSpc>
              <a:spcAft>
                <a:spcPts val="588"/>
              </a:spcAft>
            </a:pPr>
            <a:r>
              <a:rPr lang="en-US" sz="1600" dirty="0">
                <a:solidFill>
                  <a:srgbClr val="FFFFFF"/>
                </a:solidFill>
              </a:rPr>
              <a:t>Create your first public repository with the </a:t>
            </a:r>
            <a:r>
              <a:rPr lang="en-US" sz="1600" dirty="0" err="1">
                <a:solidFill>
                  <a:srgbClr val="FFFFFF"/>
                </a:solidFill>
              </a:rPr>
              <a:t>Github</a:t>
            </a:r>
            <a:r>
              <a:rPr lang="en-US" sz="1600" dirty="0">
                <a:solidFill>
                  <a:srgbClr val="FFFFFF"/>
                </a:solidFill>
              </a:rPr>
              <a:t> portal and add a README file.</a:t>
            </a:r>
          </a:p>
        </p:txBody>
      </p:sp>
      <p:pic>
        <p:nvPicPr>
          <p:cNvPr id="2" name="Picture 8" descr="GitHub Logo, symbol, meaning, history, PNG, brand">
            <a:extLst>
              <a:ext uri="{FF2B5EF4-FFF2-40B4-BE49-F238E27FC236}">
                <a16:creationId xmlns:a16="http://schemas.microsoft.com/office/drawing/2014/main" id="{F0268FC6-B6F9-28A9-498A-71DADD391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3286" y="171727"/>
            <a:ext cx="1269364" cy="11913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939539-AF25-D997-E7C9-F18A783635CD}"/>
              </a:ext>
            </a:extLst>
          </p:cNvPr>
          <p:cNvPicPr>
            <a:picLocks noChangeAspect="1"/>
          </p:cNvPicPr>
          <p:nvPr/>
        </p:nvPicPr>
        <p:blipFill>
          <a:blip r:embed="rId5"/>
          <a:stretch>
            <a:fillRect/>
          </a:stretch>
        </p:blipFill>
        <p:spPr>
          <a:xfrm>
            <a:off x="7363462" y="1416563"/>
            <a:ext cx="4509188" cy="5318911"/>
          </a:xfrm>
          <a:prstGeom prst="rect">
            <a:avLst/>
          </a:prstGeom>
        </p:spPr>
      </p:pic>
    </p:spTree>
    <p:extLst>
      <p:ext uri="{BB962C8B-B14F-4D97-AF65-F5344CB8AC3E}">
        <p14:creationId xmlns:p14="http://schemas.microsoft.com/office/powerpoint/2010/main" val="3537857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Create </a:t>
            </a:r>
            <a:r>
              <a:rPr lang="en-US" sz="2000" spc="0" dirty="0" err="1">
                <a:solidFill>
                  <a:schemeClr val="accent1"/>
                </a:solidFill>
              </a:rPr>
              <a:t>Github</a:t>
            </a:r>
            <a:r>
              <a:rPr lang="en-US" sz="2000" spc="0" dirty="0">
                <a:solidFill>
                  <a:schemeClr val="accent1"/>
                </a:solidFill>
              </a:rPr>
              <a:t> Account (cont’d)</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6055553" cy="400110"/>
          </a:xfrm>
          <a:prstGeom prst="rect">
            <a:avLst/>
          </a:prstGeom>
          <a:noFill/>
        </p:spPr>
        <p:txBody>
          <a:bodyPr wrap="square" lIns="0">
            <a:spAutoFit/>
          </a:bodyPr>
          <a:lstStyle/>
          <a:p>
            <a:r>
              <a:rPr lang="en-GB" sz="2000" dirty="0">
                <a:latin typeface="+mj-lt"/>
              </a:rPr>
              <a:t>1. Clone your new repository locally</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087912"/>
            <a:ext cx="10229200" cy="443198"/>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C:\dev&gt; git clone https://github.com/&lt;YOUR-GITHUB-ALIAS&gt;/test.git</a:t>
            </a:r>
            <a:br>
              <a:rPr lang="en-US" sz="1600" i="1" dirty="0">
                <a:solidFill>
                  <a:srgbClr val="FFFFFF"/>
                </a:solidFill>
              </a:rPr>
            </a:br>
            <a:endParaRPr lang="en-US" sz="1600" i="1" dirty="0">
              <a:solidFill>
                <a:srgbClr val="FFFFFF"/>
              </a:solidFill>
            </a:endParaRPr>
          </a:p>
        </p:txBody>
      </p:sp>
      <p:pic>
        <p:nvPicPr>
          <p:cNvPr id="2" name="Picture 8" descr="GitHub Logo, symbol, meaning, history, PNG, brand">
            <a:extLst>
              <a:ext uri="{FF2B5EF4-FFF2-40B4-BE49-F238E27FC236}">
                <a16:creationId xmlns:a16="http://schemas.microsoft.com/office/drawing/2014/main" id="{F0268FC6-B6F9-28A9-498A-71DADD39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3286" y="171727"/>
            <a:ext cx="1269364" cy="11913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E575B0-E417-4CD8-4875-E0BB56110744}"/>
              </a:ext>
            </a:extLst>
          </p:cNvPr>
          <p:cNvSpPr txBox="1"/>
          <p:nvPr/>
        </p:nvSpPr>
        <p:spPr>
          <a:xfrm>
            <a:off x="606291" y="2446786"/>
            <a:ext cx="6055553" cy="400110"/>
          </a:xfrm>
          <a:prstGeom prst="rect">
            <a:avLst/>
          </a:prstGeom>
          <a:noFill/>
        </p:spPr>
        <p:txBody>
          <a:bodyPr wrap="square" lIns="0">
            <a:spAutoFit/>
          </a:bodyPr>
          <a:lstStyle/>
          <a:p>
            <a:r>
              <a:rPr lang="en-GB" sz="2000" dirty="0">
                <a:latin typeface="+mj-lt"/>
              </a:rPr>
              <a:t>2. Check repository status and branch</a:t>
            </a:r>
            <a:endParaRPr lang="en-GB" dirty="0">
              <a:latin typeface="+mj-lt"/>
            </a:endParaRPr>
          </a:p>
        </p:txBody>
      </p:sp>
      <p:sp>
        <p:nvSpPr>
          <p:cNvPr id="5" name="TextBox 4">
            <a:extLst>
              <a:ext uri="{FF2B5EF4-FFF2-40B4-BE49-F238E27FC236}">
                <a16:creationId xmlns:a16="http://schemas.microsoft.com/office/drawing/2014/main" id="{0D03B593-6A40-91E3-AAA5-0D9392C451B9}"/>
              </a:ext>
            </a:extLst>
          </p:cNvPr>
          <p:cNvSpPr txBox="1"/>
          <p:nvPr/>
        </p:nvSpPr>
        <p:spPr>
          <a:xfrm>
            <a:off x="606291" y="2846896"/>
            <a:ext cx="10229200" cy="2225225"/>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C:\dev&gt; cd test</a:t>
            </a:r>
            <a:br>
              <a:rPr lang="en-US" sz="1600" i="1" dirty="0">
                <a:solidFill>
                  <a:srgbClr val="FFFFFF"/>
                </a:solidFill>
              </a:rPr>
            </a:br>
            <a:r>
              <a:rPr lang="en-US" sz="1600" i="1" dirty="0">
                <a:solidFill>
                  <a:srgbClr val="FFFFFF"/>
                </a:solidFill>
              </a:rPr>
              <a:t>C:\dev\test&gt; git status</a:t>
            </a:r>
            <a:br>
              <a:rPr lang="en-US" sz="1600" i="1" dirty="0">
                <a:solidFill>
                  <a:srgbClr val="FFFFFF"/>
                </a:solidFill>
              </a:rPr>
            </a:br>
            <a:r>
              <a:rPr lang="en-US" sz="1600" i="1" dirty="0">
                <a:solidFill>
                  <a:srgbClr val="FFFFFF"/>
                </a:solidFill>
              </a:rPr>
              <a:t>On branch main</a:t>
            </a:r>
          </a:p>
          <a:p>
            <a:pPr defTabSz="914367">
              <a:lnSpc>
                <a:spcPct val="90000"/>
              </a:lnSpc>
              <a:spcAft>
                <a:spcPts val="600"/>
              </a:spcAft>
            </a:pPr>
            <a:r>
              <a:rPr lang="en-US" sz="1600" i="1" dirty="0">
                <a:solidFill>
                  <a:srgbClr val="FFFFFF"/>
                </a:solidFill>
              </a:rPr>
              <a:t>Your branch is up to date with 'origin/main'.</a:t>
            </a:r>
          </a:p>
          <a:p>
            <a:pPr defTabSz="914367">
              <a:lnSpc>
                <a:spcPct val="90000"/>
              </a:lnSpc>
              <a:spcAft>
                <a:spcPts val="600"/>
              </a:spcAft>
            </a:pPr>
            <a:endParaRPr lang="en-US" sz="1600" i="1" dirty="0">
              <a:solidFill>
                <a:srgbClr val="FFFFFF"/>
              </a:solidFill>
            </a:endParaRPr>
          </a:p>
          <a:p>
            <a:pPr defTabSz="914367">
              <a:lnSpc>
                <a:spcPct val="90000"/>
              </a:lnSpc>
              <a:spcAft>
                <a:spcPts val="600"/>
              </a:spcAft>
            </a:pPr>
            <a:r>
              <a:rPr lang="en-US" sz="1600" i="1" dirty="0">
                <a:solidFill>
                  <a:srgbClr val="FFFFFF"/>
                </a:solidFill>
              </a:rPr>
              <a:t>nothing to commit, working tree clean</a:t>
            </a:r>
            <a:br>
              <a:rPr lang="en-US" sz="1600" i="1" dirty="0">
                <a:solidFill>
                  <a:srgbClr val="FFFFFF"/>
                </a:solidFill>
              </a:rPr>
            </a:br>
            <a:br>
              <a:rPr lang="en-US" sz="1600" i="1" dirty="0">
                <a:solidFill>
                  <a:srgbClr val="FFFFFF"/>
                </a:solidFill>
              </a:rPr>
            </a:br>
            <a:br>
              <a:rPr lang="en-US" sz="1600" i="1" dirty="0">
                <a:solidFill>
                  <a:srgbClr val="FFFFFF"/>
                </a:solidFill>
              </a:rPr>
            </a:br>
            <a:endParaRPr lang="en-US" sz="1600" i="1" dirty="0">
              <a:solidFill>
                <a:srgbClr val="FFFFFF"/>
              </a:solidFill>
            </a:endParaRPr>
          </a:p>
        </p:txBody>
      </p:sp>
      <p:sp>
        <p:nvSpPr>
          <p:cNvPr id="6" name="TextBox 5">
            <a:extLst>
              <a:ext uri="{FF2B5EF4-FFF2-40B4-BE49-F238E27FC236}">
                <a16:creationId xmlns:a16="http://schemas.microsoft.com/office/drawing/2014/main" id="{2499CD4B-6FB6-BEEF-1ADF-BA99556EE018}"/>
              </a:ext>
            </a:extLst>
          </p:cNvPr>
          <p:cNvSpPr txBox="1"/>
          <p:nvPr/>
        </p:nvSpPr>
        <p:spPr>
          <a:xfrm>
            <a:off x="588263" y="4454776"/>
            <a:ext cx="6980434" cy="400110"/>
          </a:xfrm>
          <a:prstGeom prst="rect">
            <a:avLst/>
          </a:prstGeom>
          <a:noFill/>
        </p:spPr>
        <p:txBody>
          <a:bodyPr wrap="square" lIns="0">
            <a:spAutoFit/>
          </a:bodyPr>
          <a:lstStyle/>
          <a:p>
            <a:r>
              <a:rPr lang="en-GB" sz="2000" dirty="0">
                <a:latin typeface="+mj-lt"/>
              </a:rPr>
              <a:t>3. Configure your </a:t>
            </a:r>
            <a:r>
              <a:rPr lang="en-GB" sz="2000" dirty="0" err="1">
                <a:latin typeface="+mj-lt"/>
              </a:rPr>
              <a:t>Github</a:t>
            </a:r>
            <a:r>
              <a:rPr lang="en-GB" sz="2000" dirty="0">
                <a:latin typeface="+mj-lt"/>
              </a:rPr>
              <a:t> configuration</a:t>
            </a:r>
            <a:endParaRPr lang="en-GB" dirty="0">
              <a:latin typeface="+mj-lt"/>
            </a:endParaRPr>
          </a:p>
        </p:txBody>
      </p:sp>
      <p:sp>
        <p:nvSpPr>
          <p:cNvPr id="7" name="TextBox 6">
            <a:extLst>
              <a:ext uri="{FF2B5EF4-FFF2-40B4-BE49-F238E27FC236}">
                <a16:creationId xmlns:a16="http://schemas.microsoft.com/office/drawing/2014/main" id="{58B6F1CD-D903-A864-1C3A-FCA8A6DC88D2}"/>
              </a:ext>
            </a:extLst>
          </p:cNvPr>
          <p:cNvSpPr txBox="1"/>
          <p:nvPr/>
        </p:nvSpPr>
        <p:spPr>
          <a:xfrm>
            <a:off x="588263" y="4863594"/>
            <a:ext cx="10229200" cy="1329595"/>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C:\dev\test&gt; git config user.name “&lt;YOUR NAME&gt;”</a:t>
            </a:r>
            <a:br>
              <a:rPr lang="en-US" sz="1600" i="1" dirty="0">
                <a:solidFill>
                  <a:srgbClr val="FFFFFF"/>
                </a:solidFill>
              </a:rPr>
            </a:br>
            <a:r>
              <a:rPr lang="en-US" sz="1600" i="1" dirty="0">
                <a:solidFill>
                  <a:srgbClr val="FFFFFF"/>
                </a:solidFill>
              </a:rPr>
              <a:t>C:\dev\test&gt; git config </a:t>
            </a:r>
            <a:r>
              <a:rPr lang="en-US" sz="1600" i="1" dirty="0" err="1">
                <a:solidFill>
                  <a:srgbClr val="FFFFFF"/>
                </a:solidFill>
              </a:rPr>
              <a:t>user.email</a:t>
            </a:r>
            <a:r>
              <a:rPr lang="en-US" sz="1600" i="1" dirty="0">
                <a:solidFill>
                  <a:srgbClr val="FFFFFF"/>
                </a:solidFill>
              </a:rPr>
              <a:t> “&lt;YOUR EMAIL&gt;”</a:t>
            </a:r>
            <a:br>
              <a:rPr lang="en-US" sz="1600" i="1" dirty="0">
                <a:solidFill>
                  <a:srgbClr val="FFFFFF"/>
                </a:solidFill>
              </a:rPr>
            </a:br>
            <a:r>
              <a:rPr lang="en-US" sz="1600" i="1" dirty="0">
                <a:solidFill>
                  <a:srgbClr val="FFFFFF"/>
                </a:solidFill>
              </a:rPr>
              <a:t>C:\dev\test&gt; git config </a:t>
            </a:r>
            <a:r>
              <a:rPr lang="en-US" sz="1600" i="1" dirty="0" err="1">
                <a:solidFill>
                  <a:srgbClr val="FFFFFF"/>
                </a:solidFill>
              </a:rPr>
              <a:t>credential.username</a:t>
            </a:r>
            <a:r>
              <a:rPr lang="en-US" sz="1600" i="1" dirty="0">
                <a:solidFill>
                  <a:srgbClr val="FFFFFF"/>
                </a:solidFill>
              </a:rPr>
              <a:t> “&lt;YOUR USER NAME&gt;”</a:t>
            </a:r>
            <a:br>
              <a:rPr lang="en-US" sz="1600" i="1" dirty="0">
                <a:solidFill>
                  <a:srgbClr val="FFFFFF"/>
                </a:solidFill>
              </a:rPr>
            </a:br>
            <a:br>
              <a:rPr lang="en-US" sz="1600" i="1" dirty="0">
                <a:solidFill>
                  <a:srgbClr val="FFFFFF"/>
                </a:solidFill>
              </a:rPr>
            </a:br>
            <a:br>
              <a:rPr lang="en-US" sz="1600" i="1" dirty="0">
                <a:solidFill>
                  <a:srgbClr val="FFFFFF"/>
                </a:solidFill>
              </a:rPr>
            </a:br>
            <a:endParaRPr lang="en-US" sz="1600" i="1" dirty="0">
              <a:solidFill>
                <a:srgbClr val="FFFFFF"/>
              </a:solidFill>
            </a:endParaRPr>
          </a:p>
        </p:txBody>
      </p:sp>
    </p:spTree>
    <p:extLst>
      <p:ext uri="{BB962C8B-B14F-4D97-AF65-F5344CB8AC3E}">
        <p14:creationId xmlns:p14="http://schemas.microsoft.com/office/powerpoint/2010/main" val="4194494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Create </a:t>
            </a:r>
            <a:r>
              <a:rPr lang="en-US" sz="2000" spc="0" dirty="0" err="1">
                <a:solidFill>
                  <a:schemeClr val="accent1"/>
                </a:solidFill>
              </a:rPr>
              <a:t>Github</a:t>
            </a:r>
            <a:r>
              <a:rPr lang="en-US" sz="2000" spc="0" dirty="0">
                <a:solidFill>
                  <a:schemeClr val="accent1"/>
                </a:solidFill>
              </a:rPr>
              <a:t> Account (cont’d)</a:t>
            </a:r>
            <a:br>
              <a:rPr lang="en-US" sz="3200" dirty="0"/>
            </a:br>
            <a:endParaRPr lang="en-US" sz="2400" dirty="0"/>
          </a:p>
        </p:txBody>
      </p:sp>
      <p:pic>
        <p:nvPicPr>
          <p:cNvPr id="2" name="Picture 8" descr="GitHub Logo, symbol, meaning, history, PNG, brand">
            <a:extLst>
              <a:ext uri="{FF2B5EF4-FFF2-40B4-BE49-F238E27FC236}">
                <a16:creationId xmlns:a16="http://schemas.microsoft.com/office/drawing/2014/main" id="{F0268FC6-B6F9-28A9-498A-71DADD39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3286" y="171727"/>
            <a:ext cx="1269364" cy="11913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99CD4B-6FB6-BEEF-1ADF-BA99556EE018}"/>
              </a:ext>
            </a:extLst>
          </p:cNvPr>
          <p:cNvSpPr txBox="1"/>
          <p:nvPr/>
        </p:nvSpPr>
        <p:spPr>
          <a:xfrm>
            <a:off x="588263" y="1403763"/>
            <a:ext cx="6980434" cy="400110"/>
          </a:xfrm>
          <a:prstGeom prst="rect">
            <a:avLst/>
          </a:prstGeom>
          <a:noFill/>
        </p:spPr>
        <p:txBody>
          <a:bodyPr wrap="square" lIns="0">
            <a:spAutoFit/>
          </a:bodyPr>
          <a:lstStyle/>
          <a:p>
            <a:r>
              <a:rPr lang="en-GB" sz="2000" dirty="0">
                <a:latin typeface="+mj-lt"/>
              </a:rPr>
              <a:t>4. Update the README.md file and save the update </a:t>
            </a:r>
            <a:endParaRPr lang="en-GB" dirty="0">
              <a:latin typeface="+mj-lt"/>
            </a:endParaRPr>
          </a:p>
        </p:txBody>
      </p:sp>
      <p:sp>
        <p:nvSpPr>
          <p:cNvPr id="7" name="TextBox 6">
            <a:extLst>
              <a:ext uri="{FF2B5EF4-FFF2-40B4-BE49-F238E27FC236}">
                <a16:creationId xmlns:a16="http://schemas.microsoft.com/office/drawing/2014/main" id="{58B6F1CD-D903-A864-1C3A-FCA8A6DC88D2}"/>
              </a:ext>
            </a:extLst>
          </p:cNvPr>
          <p:cNvSpPr txBox="1"/>
          <p:nvPr/>
        </p:nvSpPr>
        <p:spPr>
          <a:xfrm>
            <a:off x="588263" y="1812581"/>
            <a:ext cx="10229200" cy="1551194"/>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C:\dev\test&gt; notepad README.md</a:t>
            </a:r>
            <a:br>
              <a:rPr lang="en-US" sz="1600" i="1" dirty="0">
                <a:solidFill>
                  <a:srgbClr val="FFFFFF"/>
                </a:solidFill>
              </a:rPr>
            </a:br>
            <a:r>
              <a:rPr lang="en-US" sz="1600" i="1" dirty="0">
                <a:solidFill>
                  <a:srgbClr val="FFFFFF"/>
                </a:solidFill>
              </a:rPr>
              <a:t>C:\dev\test&gt; git add README.md</a:t>
            </a:r>
            <a:br>
              <a:rPr lang="en-US" sz="1600" i="1" dirty="0">
                <a:solidFill>
                  <a:srgbClr val="FFFFFF"/>
                </a:solidFill>
              </a:rPr>
            </a:br>
            <a:r>
              <a:rPr lang="en-US" sz="1600" i="1" dirty="0">
                <a:solidFill>
                  <a:srgbClr val="FFFFFF"/>
                </a:solidFill>
              </a:rPr>
              <a:t>C:\dev\test&gt; git commit –m “update README.md”</a:t>
            </a:r>
            <a:br>
              <a:rPr lang="en-US" sz="1600" i="1" dirty="0">
                <a:solidFill>
                  <a:srgbClr val="FFFFFF"/>
                </a:solidFill>
              </a:rPr>
            </a:br>
            <a:r>
              <a:rPr lang="en-US" sz="1600" i="1" dirty="0">
                <a:solidFill>
                  <a:srgbClr val="FFFFFF"/>
                </a:solidFill>
              </a:rPr>
              <a:t>C:\dev\test&gt; git push</a:t>
            </a:r>
            <a:br>
              <a:rPr lang="en-US" sz="1600" i="1" dirty="0">
                <a:solidFill>
                  <a:srgbClr val="FFFFFF"/>
                </a:solidFill>
              </a:rPr>
            </a:br>
            <a:br>
              <a:rPr lang="en-US" sz="1600" i="1" dirty="0">
                <a:solidFill>
                  <a:srgbClr val="FFFFFF"/>
                </a:solidFill>
              </a:rPr>
            </a:br>
            <a:br>
              <a:rPr lang="en-US" sz="1600" i="1" dirty="0">
                <a:solidFill>
                  <a:srgbClr val="FFFFFF"/>
                </a:solidFill>
              </a:rPr>
            </a:br>
            <a:endParaRPr lang="en-US" sz="1600" i="1" dirty="0">
              <a:solidFill>
                <a:srgbClr val="FFFFFF"/>
              </a:solidFill>
            </a:endParaRPr>
          </a:p>
        </p:txBody>
      </p:sp>
      <p:pic>
        <p:nvPicPr>
          <p:cNvPr id="8" name="Picture 7">
            <a:extLst>
              <a:ext uri="{FF2B5EF4-FFF2-40B4-BE49-F238E27FC236}">
                <a16:creationId xmlns:a16="http://schemas.microsoft.com/office/drawing/2014/main" id="{3763C1B6-2492-DB5A-2DB6-1BFFB05380D2}"/>
              </a:ext>
            </a:extLst>
          </p:cNvPr>
          <p:cNvPicPr>
            <a:picLocks noChangeAspect="1"/>
          </p:cNvPicPr>
          <p:nvPr/>
        </p:nvPicPr>
        <p:blipFill>
          <a:blip r:embed="rId4"/>
          <a:stretch>
            <a:fillRect/>
          </a:stretch>
        </p:blipFill>
        <p:spPr>
          <a:xfrm>
            <a:off x="3295382" y="3177766"/>
            <a:ext cx="3126790" cy="2673633"/>
          </a:xfrm>
          <a:prstGeom prst="rect">
            <a:avLst/>
          </a:prstGeom>
        </p:spPr>
      </p:pic>
      <p:pic>
        <p:nvPicPr>
          <p:cNvPr id="12" name="Picture 11">
            <a:extLst>
              <a:ext uri="{FF2B5EF4-FFF2-40B4-BE49-F238E27FC236}">
                <a16:creationId xmlns:a16="http://schemas.microsoft.com/office/drawing/2014/main" id="{ACF60A76-135F-6EA9-F44E-5365496FC9CF}"/>
              </a:ext>
            </a:extLst>
          </p:cNvPr>
          <p:cNvPicPr>
            <a:picLocks noChangeAspect="1"/>
          </p:cNvPicPr>
          <p:nvPr/>
        </p:nvPicPr>
        <p:blipFill>
          <a:blip r:embed="rId5"/>
          <a:stretch>
            <a:fillRect/>
          </a:stretch>
        </p:blipFill>
        <p:spPr>
          <a:xfrm>
            <a:off x="8998007" y="3177766"/>
            <a:ext cx="3107373" cy="3550502"/>
          </a:xfrm>
          <a:prstGeom prst="rect">
            <a:avLst/>
          </a:prstGeom>
        </p:spPr>
      </p:pic>
      <p:pic>
        <p:nvPicPr>
          <p:cNvPr id="14" name="Picture 13">
            <a:extLst>
              <a:ext uri="{FF2B5EF4-FFF2-40B4-BE49-F238E27FC236}">
                <a16:creationId xmlns:a16="http://schemas.microsoft.com/office/drawing/2014/main" id="{9FBFCD9B-4473-A9BC-2C87-0EB9C4996FBE}"/>
              </a:ext>
            </a:extLst>
          </p:cNvPr>
          <p:cNvPicPr>
            <a:picLocks noChangeAspect="1"/>
          </p:cNvPicPr>
          <p:nvPr/>
        </p:nvPicPr>
        <p:blipFill>
          <a:blip r:embed="rId6"/>
          <a:stretch>
            <a:fillRect/>
          </a:stretch>
        </p:blipFill>
        <p:spPr>
          <a:xfrm>
            <a:off x="6504313" y="1774796"/>
            <a:ext cx="2411553" cy="4956772"/>
          </a:xfrm>
          <a:prstGeom prst="rect">
            <a:avLst/>
          </a:prstGeom>
        </p:spPr>
      </p:pic>
    </p:spTree>
    <p:extLst>
      <p:ext uri="{BB962C8B-B14F-4D97-AF65-F5344CB8AC3E}">
        <p14:creationId xmlns:p14="http://schemas.microsoft.com/office/powerpoint/2010/main" val="2742891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Create an Azure Free Account</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7902460" cy="400110"/>
          </a:xfrm>
          <a:prstGeom prst="rect">
            <a:avLst/>
          </a:prstGeom>
          <a:noFill/>
        </p:spPr>
        <p:txBody>
          <a:bodyPr wrap="square" lIns="0">
            <a:spAutoFit/>
          </a:bodyPr>
          <a:lstStyle/>
          <a:p>
            <a:r>
              <a:rPr lang="en-GB" sz="2000" dirty="0">
                <a:latin typeface="+mj-lt"/>
              </a:rPr>
              <a:t>Open the </a:t>
            </a:r>
            <a:r>
              <a:rPr lang="en-GB" sz="2000" dirty="0" err="1">
                <a:latin typeface="+mj-lt"/>
              </a:rPr>
              <a:t>url</a:t>
            </a:r>
            <a:r>
              <a:rPr lang="en-GB" sz="2000" dirty="0">
                <a:latin typeface="+mj-lt"/>
              </a:rPr>
              <a:t> below to create an Azure Free Account </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6010286" cy="664797"/>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hlinkClick r:id="rId3"/>
              </a:rPr>
              <a:t>https://azure.microsoft.com/en-us/free/</a:t>
            </a:r>
            <a:r>
              <a:rPr lang="en-US" sz="1600" dirty="0">
                <a:solidFill>
                  <a:srgbClr val="FFFFFF"/>
                </a:solidFill>
              </a:rPr>
              <a:t> </a:t>
            </a:r>
            <a:br>
              <a:rPr lang="en-US" sz="1600" dirty="0">
                <a:solidFill>
                  <a:srgbClr val="FFFFFF"/>
                </a:solidFill>
              </a:rPr>
            </a:br>
            <a:br>
              <a:rPr lang="en-US" sz="1600" dirty="0">
                <a:solidFill>
                  <a:srgbClr val="FFFFFF"/>
                </a:solidFill>
              </a:rPr>
            </a:br>
            <a:r>
              <a:rPr lang="en-US" sz="1600" dirty="0">
                <a:solidFill>
                  <a:srgbClr val="FFFFFF"/>
                </a:solidFill>
              </a:rPr>
              <a:t>Follow the steps to create the Azure Free Account </a:t>
            </a:r>
          </a:p>
        </p:txBody>
      </p:sp>
    </p:spTree>
    <p:extLst>
      <p:ext uri="{BB962C8B-B14F-4D97-AF65-F5344CB8AC3E}">
        <p14:creationId xmlns:p14="http://schemas.microsoft.com/office/powerpoint/2010/main" val="2184709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2_Unified Edge EBC Deck">
  <a:themeElements>
    <a:clrScheme name="Edge to Cloud EBC">
      <a:dk1>
        <a:srgbClr val="000000"/>
      </a:dk1>
      <a:lt1>
        <a:srgbClr val="FFFFFF"/>
      </a:lt1>
      <a:dk2>
        <a:srgbClr val="3C3C41"/>
      </a:dk2>
      <a:lt2>
        <a:srgbClr val="F2F2F2"/>
      </a:lt2>
      <a:accent1>
        <a:srgbClr val="0078D3"/>
      </a:accent1>
      <a:accent2>
        <a:srgbClr val="50E6FF"/>
      </a:accent2>
      <a:accent3>
        <a:srgbClr val="243A5E"/>
      </a:accent3>
      <a:accent4>
        <a:srgbClr val="8661C5"/>
      </a:accent4>
      <a:accent5>
        <a:srgbClr val="757579"/>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4.xml><?xml version="1.0" encoding="utf-8"?>
<a:theme xmlns:a="http://schemas.openxmlformats.org/drawingml/2006/main" name="9-51108_IoT_in_Action_Tour_FY20_Whi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_in_Action_FY20_Template_16x9.potx" id="{5940CD3D-9819-490A-81DB-8A0EA1FD121C}" vid="{508CC659-CE70-42FA-B903-DA70BF28728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Lior Kamrat</DisplayName>
        <AccountId>30</AccountId>
        <AccountType/>
      </UserInfo>
      <UserInfo>
        <DisplayName>Megha Tiwari</DisplayName>
        <AccountId>52</AccountId>
        <AccountType/>
      </UserInfo>
      <UserInfo>
        <DisplayName>John Chien</DisplayName>
        <AccountId>49</AccountId>
        <AccountType/>
      </UserInfo>
      <UserInfo>
        <DisplayName>Martin Tuip</DisplayName>
        <AccountId>15</AccountId>
        <AccountType/>
      </UserInfo>
      <UserInfo>
        <DisplayName>Louise Conroy (Prime 8 LLC)</DisplayName>
        <AccountId>11</AccountId>
        <AccountType/>
      </UserInfo>
      <UserInfo>
        <DisplayName>Skip Chilcott (PRIME 8 LLC)</DisplayName>
        <AccountId>53</AccountId>
        <AccountType/>
      </UserInfo>
      <UserInfo>
        <DisplayName>Lindsey Miller</DisplayName>
        <AccountId>40</AccountId>
        <AccountType/>
      </UserInfo>
    </SharedWithUsers>
    <TaxCatchAll xmlns="230e9df3-be65-4c73-a93b-d1236ebd677e" xsi:nil="true"/>
    <lcf76f155ced4ddcb4097134ff3c332f xmlns="07c5dfa0-33a3-47dd-bfb7-87fb96739115">
      <Terms xmlns="http://schemas.microsoft.com/office/infopath/2007/PartnerControls"/>
    </lcf76f155ced4ddcb4097134ff3c332f>
    <test xmlns="07c5dfa0-33a3-47dd-bfb7-87fb96739115" xsi:nil="true"/>
    <Time xmlns="07c5dfa0-33a3-47dd-bfb7-87fb96739115" xsi:nil="true"/>
    <Status xmlns="07c5dfa0-33a3-47dd-bfb7-87fb96739115" xsi:nil="true"/>
    <Date xmlns="07c5dfa0-33a3-47dd-bfb7-87fb967391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757709-D2DB-4BD8-B5D4-3F94AFF87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14AD6C-0CF5-4A5D-9751-FC195B5A610E}">
  <ds:schemaRefs>
    <ds:schemaRef ds:uri="07c5dfa0-33a3-47dd-bfb7-87fb96739115"/>
    <ds:schemaRef ds:uri="http://purl.org/dc/term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230e9df3-be65-4c73-a93b-d1236ebd677e"/>
    <ds:schemaRef ds:uri="b1c3d6fc-5689-40cc-899d-3b916b4ff5bf"/>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C68DBCE5-267A-46DF-BCB6-80D4FC464EA5}">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4315</TotalTime>
  <Words>8865</Words>
  <Application>Microsoft Office PowerPoint</Application>
  <PresentationFormat>Widescreen</PresentationFormat>
  <Paragraphs>695</Paragraphs>
  <Slides>30</Slides>
  <Notes>30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30</vt:i4>
      </vt:variant>
    </vt:vector>
  </HeadingPairs>
  <TitlesOfParts>
    <vt:vector size="42" baseType="lpstr">
      <vt:lpstr>Arial</vt:lpstr>
      <vt:lpstr>Calibri</vt:lpstr>
      <vt:lpstr>Consolas</vt:lpstr>
      <vt:lpstr>Lucida Console</vt:lpstr>
      <vt:lpstr>Segoe UI</vt:lpstr>
      <vt:lpstr>Segoe UI Semibold</vt:lpstr>
      <vt:lpstr>Söhne</vt:lpstr>
      <vt:lpstr>Wingdings</vt:lpstr>
      <vt:lpstr>1_Black Template</vt:lpstr>
      <vt:lpstr>2_Unified Edge EBC Deck</vt:lpstr>
      <vt:lpstr>Azure 1</vt:lpstr>
      <vt:lpstr>9-51108_IoT_in_Action_Tour_FY20_White</vt:lpstr>
      <vt:lpstr>Hello World Week </vt:lpstr>
      <vt:lpstr>Get Started  with Hello World!</vt:lpstr>
      <vt:lpstr>Agenda</vt:lpstr>
      <vt:lpstr>Prepare your environment Install Visual Studio Code </vt:lpstr>
      <vt:lpstr>Prepare your environment Install Git Client </vt:lpstr>
      <vt:lpstr>Prepare your environment Create Github Account </vt:lpstr>
      <vt:lpstr>Prepare your environment Create Github Account (cont’d) </vt:lpstr>
      <vt:lpstr>Prepare your environment Create Github Account (cont’d) </vt:lpstr>
      <vt:lpstr>Prepare your environment Create an Azure Free Account </vt:lpstr>
      <vt:lpstr>Programming Languages C Overview </vt:lpstr>
      <vt:lpstr>Programming Languages Python Overview </vt:lpstr>
      <vt:lpstr>Programming Languages Java Overview </vt:lpstr>
      <vt:lpstr>Programming Languages C# Overview </vt:lpstr>
      <vt:lpstr>Programming Languages HTML/Javascript Overview </vt:lpstr>
      <vt:lpstr>Programming Languages Overview </vt:lpstr>
      <vt:lpstr>C Language Install the compiler, linker, builder </vt:lpstr>
      <vt:lpstr>C Language Create your first program </vt:lpstr>
      <vt:lpstr>C Language Optimize your program size </vt:lpstr>
      <vt:lpstr>C Language Create your first program </vt:lpstr>
      <vt:lpstr>C Language Create your second program </vt:lpstr>
      <vt:lpstr>C Language Create your third program </vt:lpstr>
      <vt:lpstr>C Language Create your third program </vt:lpstr>
      <vt:lpstr>C Language Create your fourth program </vt:lpstr>
      <vt:lpstr>C Language Create your fifth program </vt:lpstr>
      <vt:lpstr>C Language Create your sixth program </vt:lpstr>
      <vt:lpstr>C Language Create your sixth program (cont’d) </vt:lpstr>
      <vt:lpstr>C Language Resources </vt:lpstr>
      <vt:lpstr>Python Language Install the compiler, linker, builder </vt:lpstr>
      <vt:lpstr>Java Language Install the compiler, linker, builder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World Week</dc:title>
  <dc:creator/>
  <cp:lastModifiedBy>Frédéric Le Coquil</cp:lastModifiedBy>
  <cp:revision>21</cp:revision>
  <dcterms:created xsi:type="dcterms:W3CDTF">2023-06-26T18:02:05Z</dcterms:created>
  <dcterms:modified xsi:type="dcterms:W3CDTF">2024-06-19T08:07:19Z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0x010100D86D235E0236944CB2D0154C00AD9253</vt:lpwstr>
  </property>
</Properties>
</file>